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5"/>
  </p:notesMasterIdLst>
  <p:handoutMasterIdLst>
    <p:handoutMasterId r:id="rId16"/>
  </p:handoutMasterIdLst>
  <p:sldIdLst>
    <p:sldId id="256" r:id="rId3"/>
    <p:sldId id="261" r:id="rId4"/>
    <p:sldId id="275" r:id="rId5"/>
    <p:sldId id="286" r:id="rId6"/>
    <p:sldId id="293" r:id="rId7"/>
    <p:sldId id="296" r:id="rId8"/>
    <p:sldId id="295" r:id="rId9"/>
    <p:sldId id="292" r:id="rId10"/>
    <p:sldId id="287" r:id="rId11"/>
    <p:sldId id="277" r:id="rId12"/>
    <p:sldId id="289" r:id="rId13"/>
    <p:sldId id="290" r:id="rId14"/>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ydn Rees" initials="HR" lastIdx="3" clrIdx="0">
    <p:extLst>
      <p:ext uri="{19B8F6BF-5375-455C-9EA6-DF929625EA0E}">
        <p15:presenceInfo xmlns:p15="http://schemas.microsoft.com/office/powerpoint/2012/main" userId="S-1-5-21-1430016893-3367594156-591232521-593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93"/>
    <a:srgbClr val="FFC9C9"/>
    <a:srgbClr val="D8EEC0"/>
    <a:srgbClr val="FFFFA7"/>
    <a:srgbClr val="DBE5F1"/>
    <a:srgbClr val="F9C18F"/>
    <a:srgbClr val="975D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autoAdjust="0"/>
    <p:restoredTop sz="92010" autoAdjust="0"/>
  </p:normalViewPr>
  <p:slideViewPr>
    <p:cSldViewPr>
      <p:cViewPr varScale="1">
        <p:scale>
          <a:sx n="102" d="100"/>
          <a:sy n="102" d="100"/>
        </p:scale>
        <p:origin x="19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A6D378-7FE0-CF3F-67DB-06D252FCE490}"/>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E55A001-BFAC-F642-90FD-3A86E6D0ADF4}"/>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5BFDB37F-F74E-4FE4-B9C9-7E0EDF3604B8}" type="datetimeFigureOut">
              <a:rPr lang="en-GB" smtClean="0"/>
              <a:t>26/03/2026</a:t>
            </a:fld>
            <a:endParaRPr lang="en-GB"/>
          </a:p>
        </p:txBody>
      </p:sp>
      <p:sp>
        <p:nvSpPr>
          <p:cNvPr id="4" name="Footer Placeholder 3">
            <a:extLst>
              <a:ext uri="{FF2B5EF4-FFF2-40B4-BE49-F238E27FC236}">
                <a16:creationId xmlns:a16="http://schemas.microsoft.com/office/drawing/2014/main" id="{C4F30A7E-D5B2-AABF-D3AE-A73FD0DE241D}"/>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72C6628-8C32-CE8C-08F8-0AD2D8C93548}"/>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31EC505E-3B45-4366-83B5-42421C7AE12A}" type="slidenum">
              <a:rPr lang="en-GB" smtClean="0"/>
              <a:t>‹#›</a:t>
            </a:fld>
            <a:endParaRPr lang="en-GB"/>
          </a:p>
        </p:txBody>
      </p:sp>
    </p:spTree>
    <p:extLst>
      <p:ext uri="{BB962C8B-B14F-4D97-AF65-F5344CB8AC3E}">
        <p14:creationId xmlns:p14="http://schemas.microsoft.com/office/powerpoint/2010/main" val="2179774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8427" cy="511731"/>
          </a:xfrm>
          <a:prstGeom prst="rect">
            <a:avLst/>
          </a:prstGeom>
        </p:spPr>
        <p:txBody>
          <a:bodyPr vert="horz" lIns="94796" tIns="47398" rIns="94796" bIns="47398" rtlCol="0"/>
          <a:lstStyle>
            <a:lvl1pPr algn="l">
              <a:defRPr sz="1200"/>
            </a:lvl1pPr>
          </a:lstStyle>
          <a:p>
            <a:endParaRPr lang="en-GB" dirty="0"/>
          </a:p>
        </p:txBody>
      </p:sp>
      <p:sp>
        <p:nvSpPr>
          <p:cNvPr id="3" name="Date Placeholder 2"/>
          <p:cNvSpPr>
            <a:spLocks noGrp="1"/>
          </p:cNvSpPr>
          <p:nvPr>
            <p:ph type="dt" idx="1"/>
          </p:nvPr>
        </p:nvSpPr>
        <p:spPr>
          <a:xfrm>
            <a:off x="4023993" y="0"/>
            <a:ext cx="3078427" cy="511731"/>
          </a:xfrm>
          <a:prstGeom prst="rect">
            <a:avLst/>
          </a:prstGeom>
        </p:spPr>
        <p:txBody>
          <a:bodyPr vert="horz" lIns="94796" tIns="47398" rIns="94796" bIns="47398" rtlCol="0"/>
          <a:lstStyle>
            <a:lvl1pPr algn="r">
              <a:defRPr sz="1200"/>
            </a:lvl1pPr>
          </a:lstStyle>
          <a:p>
            <a:fld id="{C8DD682C-D65F-49D6-81DB-B6827ED5CDAE}" type="datetimeFigureOut">
              <a:rPr lang="en-GB" smtClean="0"/>
              <a:t>26/03/2026</a:t>
            </a:fld>
            <a:endParaRPr lang="en-GB" dirty="0"/>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796" tIns="47398" rIns="94796" bIns="47398" rtlCol="0" anchor="ctr"/>
          <a:lstStyle/>
          <a:p>
            <a:endParaRPr lang="en-GB" dirty="0"/>
          </a:p>
        </p:txBody>
      </p:sp>
      <p:sp>
        <p:nvSpPr>
          <p:cNvPr id="5" name="Notes Placeholder 4"/>
          <p:cNvSpPr>
            <a:spLocks noGrp="1"/>
          </p:cNvSpPr>
          <p:nvPr>
            <p:ph type="body" sz="quarter" idx="3"/>
          </p:nvPr>
        </p:nvSpPr>
        <p:spPr>
          <a:xfrm>
            <a:off x="710407" y="4861442"/>
            <a:ext cx="5683250" cy="4605576"/>
          </a:xfrm>
          <a:prstGeom prst="rect">
            <a:avLst/>
          </a:prstGeom>
        </p:spPr>
        <p:txBody>
          <a:bodyPr vert="horz" lIns="94796" tIns="47398" rIns="94796" bIns="4739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6"/>
            <a:ext cx="3078427" cy="511731"/>
          </a:xfrm>
          <a:prstGeom prst="rect">
            <a:avLst/>
          </a:prstGeom>
        </p:spPr>
        <p:txBody>
          <a:bodyPr vert="horz" lIns="94796" tIns="47398" rIns="94796" bIns="47398" rtlCol="0" anchor="b"/>
          <a:lstStyle>
            <a:lvl1pPr algn="l">
              <a:defRPr sz="1200"/>
            </a:lvl1pPr>
          </a:lstStyle>
          <a:p>
            <a:endParaRPr lang="en-GB" dirty="0"/>
          </a:p>
        </p:txBody>
      </p:sp>
      <p:sp>
        <p:nvSpPr>
          <p:cNvPr id="7" name="Slide Number Placeholder 6"/>
          <p:cNvSpPr>
            <a:spLocks noGrp="1"/>
          </p:cNvSpPr>
          <p:nvPr>
            <p:ph type="sldNum" sz="quarter" idx="5"/>
          </p:nvPr>
        </p:nvSpPr>
        <p:spPr>
          <a:xfrm>
            <a:off x="4023993" y="9721106"/>
            <a:ext cx="3078427" cy="511731"/>
          </a:xfrm>
          <a:prstGeom prst="rect">
            <a:avLst/>
          </a:prstGeom>
        </p:spPr>
        <p:txBody>
          <a:bodyPr vert="horz" lIns="94796" tIns="47398" rIns="94796" bIns="47398" rtlCol="0" anchor="b"/>
          <a:lstStyle>
            <a:lvl1pPr algn="r">
              <a:defRPr sz="1200"/>
            </a:lvl1pPr>
          </a:lstStyle>
          <a:p>
            <a:fld id="{14266759-B8D3-41E6-BBB6-E972093DB424}" type="slidenum">
              <a:rPr lang="en-GB" smtClean="0"/>
              <a:t>‹#›</a:t>
            </a:fld>
            <a:endParaRPr lang="en-GB" dirty="0"/>
          </a:p>
        </p:txBody>
      </p:sp>
    </p:spTree>
    <p:extLst>
      <p:ext uri="{BB962C8B-B14F-4D97-AF65-F5344CB8AC3E}">
        <p14:creationId xmlns:p14="http://schemas.microsoft.com/office/powerpoint/2010/main" val="321880166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266759-B8D3-41E6-BBB6-E972093DB424}" type="slidenum">
              <a:rPr lang="en-GB" smtClean="0"/>
              <a:t>1</a:t>
            </a:fld>
            <a:endParaRPr lang="en-GB" dirty="0"/>
          </a:p>
        </p:txBody>
      </p:sp>
    </p:spTree>
    <p:extLst>
      <p:ext uri="{BB962C8B-B14F-4D97-AF65-F5344CB8AC3E}">
        <p14:creationId xmlns:p14="http://schemas.microsoft.com/office/powerpoint/2010/main" val="4193660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266759-B8D3-41E6-BBB6-E972093DB424}" type="slidenum">
              <a:rPr lang="en-GB" smtClean="0"/>
              <a:t>10</a:t>
            </a:fld>
            <a:endParaRPr lang="en-GB" dirty="0"/>
          </a:p>
        </p:txBody>
      </p:sp>
    </p:spTree>
    <p:extLst>
      <p:ext uri="{BB962C8B-B14F-4D97-AF65-F5344CB8AC3E}">
        <p14:creationId xmlns:p14="http://schemas.microsoft.com/office/powerpoint/2010/main" val="2120864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14266759-B8D3-41E6-BBB6-E972093DB424}" type="slidenum">
              <a:rPr lang="en-GB" smtClean="0"/>
              <a:t>11</a:t>
            </a:fld>
            <a:endParaRPr lang="en-GB" dirty="0"/>
          </a:p>
        </p:txBody>
      </p:sp>
    </p:spTree>
    <p:extLst>
      <p:ext uri="{BB962C8B-B14F-4D97-AF65-F5344CB8AC3E}">
        <p14:creationId xmlns:p14="http://schemas.microsoft.com/office/powerpoint/2010/main" val="3434114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14266759-B8D3-41E6-BBB6-E972093DB424}" type="slidenum">
              <a:rPr lang="en-GB" smtClean="0"/>
              <a:t>12</a:t>
            </a:fld>
            <a:endParaRPr lang="en-GB" dirty="0"/>
          </a:p>
        </p:txBody>
      </p:sp>
    </p:spTree>
    <p:extLst>
      <p:ext uri="{BB962C8B-B14F-4D97-AF65-F5344CB8AC3E}">
        <p14:creationId xmlns:p14="http://schemas.microsoft.com/office/powerpoint/2010/main" val="2321839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8E59116-4442-407C-9DA6-6C0635FFFD9B}" type="slidenum">
              <a:rPr lang="en-GB" smtClean="0"/>
              <a:t>2</a:t>
            </a:fld>
            <a:endParaRPr lang="en-GB" dirty="0"/>
          </a:p>
        </p:txBody>
      </p:sp>
    </p:spTree>
    <p:extLst>
      <p:ext uri="{BB962C8B-B14F-4D97-AF65-F5344CB8AC3E}">
        <p14:creationId xmlns:p14="http://schemas.microsoft.com/office/powerpoint/2010/main" val="757307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266759-B8D3-41E6-BBB6-E972093DB424}" type="slidenum">
              <a:rPr lang="en-GB" smtClean="0"/>
              <a:t>3</a:t>
            </a:fld>
            <a:endParaRPr lang="en-GB" dirty="0"/>
          </a:p>
        </p:txBody>
      </p:sp>
    </p:spTree>
    <p:extLst>
      <p:ext uri="{BB962C8B-B14F-4D97-AF65-F5344CB8AC3E}">
        <p14:creationId xmlns:p14="http://schemas.microsoft.com/office/powerpoint/2010/main" val="3890056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266759-B8D3-41E6-BBB6-E972093DB424}" type="slidenum">
              <a:rPr lang="en-GB" smtClean="0"/>
              <a:t>4</a:t>
            </a:fld>
            <a:endParaRPr lang="en-GB" dirty="0"/>
          </a:p>
        </p:txBody>
      </p:sp>
    </p:spTree>
    <p:extLst>
      <p:ext uri="{BB962C8B-B14F-4D97-AF65-F5344CB8AC3E}">
        <p14:creationId xmlns:p14="http://schemas.microsoft.com/office/powerpoint/2010/main" val="2006274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E7DAC-A646-A821-43CA-2F02CDB6FC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312CFE-DC0B-2058-E968-0B51E70AB1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CD2543-AD67-1EF8-26CC-7B498387A3C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E0F0D5D-9886-592D-3A7D-F8E73A982932}"/>
              </a:ext>
            </a:extLst>
          </p:cNvPr>
          <p:cNvSpPr>
            <a:spLocks noGrp="1"/>
          </p:cNvSpPr>
          <p:nvPr>
            <p:ph type="sldNum" sz="quarter" idx="10"/>
          </p:nvPr>
        </p:nvSpPr>
        <p:spPr/>
        <p:txBody>
          <a:bodyPr/>
          <a:lstStyle/>
          <a:p>
            <a:fld id="{14266759-B8D3-41E6-BBB6-E972093DB424}" type="slidenum">
              <a:rPr lang="en-GB" smtClean="0"/>
              <a:t>5</a:t>
            </a:fld>
            <a:endParaRPr lang="en-GB" dirty="0"/>
          </a:p>
        </p:txBody>
      </p:sp>
    </p:spTree>
    <p:extLst>
      <p:ext uri="{BB962C8B-B14F-4D97-AF65-F5344CB8AC3E}">
        <p14:creationId xmlns:p14="http://schemas.microsoft.com/office/powerpoint/2010/main" val="2075157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2F877-77FD-84C9-3868-FB1A142FE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A66A7-E7CE-A136-083F-313830F5D0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3238F-05F2-A293-29DD-34950FF9F2B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2BA3329-418B-1934-B6E6-A77FE6A83E9F}"/>
              </a:ext>
            </a:extLst>
          </p:cNvPr>
          <p:cNvSpPr>
            <a:spLocks noGrp="1"/>
          </p:cNvSpPr>
          <p:nvPr>
            <p:ph type="sldNum" sz="quarter" idx="10"/>
          </p:nvPr>
        </p:nvSpPr>
        <p:spPr/>
        <p:txBody>
          <a:bodyPr/>
          <a:lstStyle/>
          <a:p>
            <a:fld id="{14266759-B8D3-41E6-BBB6-E972093DB424}" type="slidenum">
              <a:rPr lang="en-GB" smtClean="0"/>
              <a:t>6</a:t>
            </a:fld>
            <a:endParaRPr lang="en-GB" dirty="0"/>
          </a:p>
        </p:txBody>
      </p:sp>
    </p:spTree>
    <p:extLst>
      <p:ext uri="{BB962C8B-B14F-4D97-AF65-F5344CB8AC3E}">
        <p14:creationId xmlns:p14="http://schemas.microsoft.com/office/powerpoint/2010/main" val="4203921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58931-6AC2-A9E5-CA61-F778FF7626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849471-3776-4AA1-286B-129167A31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19E436-C3E4-5B2E-8742-0CDF5A96C5B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D69149-AAC3-625B-CACA-E59FEEF3CA99}"/>
              </a:ext>
            </a:extLst>
          </p:cNvPr>
          <p:cNvSpPr>
            <a:spLocks noGrp="1"/>
          </p:cNvSpPr>
          <p:nvPr>
            <p:ph type="sldNum" sz="quarter" idx="10"/>
          </p:nvPr>
        </p:nvSpPr>
        <p:spPr/>
        <p:txBody>
          <a:bodyPr/>
          <a:lstStyle/>
          <a:p>
            <a:fld id="{14266759-B8D3-41E6-BBB6-E972093DB424}" type="slidenum">
              <a:rPr lang="en-GB" smtClean="0"/>
              <a:t>7</a:t>
            </a:fld>
            <a:endParaRPr lang="en-GB" dirty="0"/>
          </a:p>
        </p:txBody>
      </p:sp>
    </p:spTree>
    <p:extLst>
      <p:ext uri="{BB962C8B-B14F-4D97-AF65-F5344CB8AC3E}">
        <p14:creationId xmlns:p14="http://schemas.microsoft.com/office/powerpoint/2010/main" val="465684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14266759-B8D3-41E6-BBB6-E972093DB424}" type="slidenum">
              <a:rPr lang="en-GB" smtClean="0"/>
              <a:t>8</a:t>
            </a:fld>
            <a:endParaRPr lang="en-GB" dirty="0"/>
          </a:p>
        </p:txBody>
      </p:sp>
    </p:spTree>
    <p:extLst>
      <p:ext uri="{BB962C8B-B14F-4D97-AF65-F5344CB8AC3E}">
        <p14:creationId xmlns:p14="http://schemas.microsoft.com/office/powerpoint/2010/main" val="914162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14266759-B8D3-41E6-BBB6-E972093DB424}" type="slidenum">
              <a:rPr lang="en-GB" smtClean="0"/>
              <a:t>9</a:t>
            </a:fld>
            <a:endParaRPr lang="en-GB" dirty="0"/>
          </a:p>
        </p:txBody>
      </p:sp>
    </p:spTree>
    <p:extLst>
      <p:ext uri="{BB962C8B-B14F-4D97-AF65-F5344CB8AC3E}">
        <p14:creationId xmlns:p14="http://schemas.microsoft.com/office/powerpoint/2010/main" val="163544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884707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2536935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1573252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4248860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2169398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763452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277756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113245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361341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277985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0DCF7E-AB86-4522-9F9E-4C452F3C5C1C}" type="datetimeFigureOut">
              <a:rPr lang="en-GB" smtClean="0"/>
              <a:t>26/03/2026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04AA81A-3125-40FB-8F8D-CFA7FF01F7BF}" type="slidenum">
              <a:rPr lang="en-GB" smtClean="0"/>
              <a:t>‹#›</a:t>
            </a:fld>
            <a:endParaRPr lang="en-GB" dirty="0"/>
          </a:p>
        </p:txBody>
      </p:sp>
    </p:spTree>
    <p:extLst>
      <p:ext uri="{BB962C8B-B14F-4D97-AF65-F5344CB8AC3E}">
        <p14:creationId xmlns:p14="http://schemas.microsoft.com/office/powerpoint/2010/main" val="2687358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DCF7E-AB86-4522-9F9E-4C452F3C5C1C}" type="datetimeFigureOut">
              <a:rPr lang="en-GB" smtClean="0"/>
              <a:t>26/03/2026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AA81A-3125-40FB-8F8D-CFA7FF01F7BF}" type="slidenum">
              <a:rPr lang="en-GB" smtClean="0"/>
              <a:t>‹#›</a:t>
            </a:fld>
            <a:endParaRPr lang="en-GB" dirty="0"/>
          </a:p>
        </p:txBody>
      </p:sp>
    </p:spTree>
    <p:extLst>
      <p:ext uri="{BB962C8B-B14F-4D97-AF65-F5344CB8AC3E}">
        <p14:creationId xmlns:p14="http://schemas.microsoft.com/office/powerpoint/2010/main" val="524204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682" y="2780992"/>
            <a:ext cx="7810636" cy="2857808"/>
          </a:xfrm>
        </p:spPr>
        <p:txBody>
          <a:bodyPr>
            <a:noAutofit/>
          </a:bodyPr>
          <a:lstStyle/>
          <a:p>
            <a:r>
              <a:rPr lang="en-GB" sz="5400" b="1" dirty="0"/>
              <a:t>Bedford Borough’s Labour Market:</a:t>
            </a:r>
            <a:br>
              <a:rPr lang="en-GB" sz="5400" i="1" dirty="0"/>
            </a:br>
            <a:br>
              <a:rPr lang="en-GB" sz="5400" i="1"/>
            </a:br>
            <a:r>
              <a:rPr lang="en-GB" sz="5400" i="1"/>
              <a:t>Q1 2025/26</a:t>
            </a:r>
            <a:br>
              <a:rPr lang="en-GB" sz="5400" dirty="0"/>
            </a:br>
            <a:r>
              <a:rPr lang="en-GB" sz="5400" dirty="0"/>
              <a:t> </a:t>
            </a:r>
          </a:p>
        </p:txBody>
      </p:sp>
      <p:pic>
        <p:nvPicPr>
          <p:cNvPr id="1026" name="Picture 2" descr="\\BB-FP02\ShareF\Superduey\Users\EDCS\Ecdev\ECDEVUNT\EMarcham\Admin\Beds Borough General\Council%20Landscape%20Colou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5776" y="501420"/>
            <a:ext cx="376477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848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08" y="1073072"/>
            <a:ext cx="7978783" cy="1143000"/>
          </a:xfrm>
        </p:spPr>
        <p:txBody>
          <a:bodyPr>
            <a:noAutofit/>
          </a:bodyPr>
          <a:lstStyle/>
          <a:p>
            <a:r>
              <a:rPr lang="en-GB" sz="3600" b="1" dirty="0"/>
              <a:t>Bedford Borough’s Economy: </a:t>
            </a:r>
            <a:br>
              <a:rPr lang="en-GB" sz="3600" b="1" dirty="0"/>
            </a:br>
            <a:r>
              <a:rPr lang="en-GB" sz="3600" b="1" i="1" dirty="0"/>
              <a:t>Conclusion </a:t>
            </a:r>
          </a:p>
        </p:txBody>
      </p:sp>
      <p:sp>
        <p:nvSpPr>
          <p:cNvPr id="3" name="Content Placeholder 2"/>
          <p:cNvSpPr>
            <a:spLocks noGrp="1"/>
          </p:cNvSpPr>
          <p:nvPr>
            <p:ph idx="1"/>
          </p:nvPr>
        </p:nvSpPr>
        <p:spPr>
          <a:xfrm>
            <a:off x="1115616" y="2492896"/>
            <a:ext cx="7333953" cy="3672408"/>
          </a:xfrm>
        </p:spPr>
        <p:txBody>
          <a:bodyPr>
            <a:noAutofit/>
          </a:bodyPr>
          <a:lstStyle/>
          <a:p>
            <a:pPr>
              <a:lnSpc>
                <a:spcPct val="150000"/>
              </a:lnSpc>
            </a:pPr>
            <a:r>
              <a:rPr lang="en-GB" sz="2000" dirty="0"/>
              <a:t>Truck drivers, cleaners and nurses are the most advertised jobs this quarter. </a:t>
            </a:r>
          </a:p>
          <a:p>
            <a:pPr>
              <a:lnSpc>
                <a:spcPct val="150000"/>
              </a:lnSpc>
            </a:pPr>
            <a:r>
              <a:rPr lang="en-GB" sz="2000" dirty="0"/>
              <a:t>Range of employability skills that employers are looking for, including but not limited to qualifications only. </a:t>
            </a:r>
          </a:p>
          <a:p>
            <a:pPr>
              <a:lnSpc>
                <a:spcPct val="150000"/>
              </a:lnSpc>
            </a:pPr>
            <a:r>
              <a:rPr lang="en-GB" sz="2000" dirty="0"/>
              <a:t>Bedford’s claimant count is now at 4.7%. </a:t>
            </a:r>
          </a:p>
          <a:p>
            <a:pPr>
              <a:lnSpc>
                <a:spcPct val="150000"/>
              </a:lnSpc>
            </a:pPr>
            <a:endParaRPr lang="en-GB" sz="2000" dirty="0">
              <a:solidFill>
                <a:srgbClr val="FF0000"/>
              </a:solidFill>
            </a:endParaRPr>
          </a:p>
        </p:txBody>
      </p:sp>
      <p:pic>
        <p:nvPicPr>
          <p:cNvPr id="4" name="Picture 3" descr="\\BB-FP02\ShareF\Superduey\Users\EDCS\Ecdev\ECDEVUNT\EMarcham\Admin\Beds Borough General\Council%20Landscape%20Colour.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512" b="6364"/>
          <a:stretch/>
        </p:blipFill>
        <p:spPr bwMode="auto">
          <a:xfrm>
            <a:off x="3491880" y="410860"/>
            <a:ext cx="1908214" cy="559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8856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68863" y="514084"/>
            <a:ext cx="8583586" cy="4912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24" name="Rectangle 23"/>
          <p:cNvSpPr/>
          <p:nvPr/>
        </p:nvSpPr>
        <p:spPr>
          <a:xfrm>
            <a:off x="6189235" y="1208279"/>
            <a:ext cx="2614256" cy="214815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22" name="Rectangle 21"/>
          <p:cNvSpPr/>
          <p:nvPr/>
        </p:nvSpPr>
        <p:spPr>
          <a:xfrm>
            <a:off x="6218133" y="3731156"/>
            <a:ext cx="2584967" cy="21461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18" name="Rectangle 17"/>
          <p:cNvSpPr/>
          <p:nvPr/>
        </p:nvSpPr>
        <p:spPr>
          <a:xfrm>
            <a:off x="305414" y="3731155"/>
            <a:ext cx="2505753" cy="21461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9" name="Rectangle 18"/>
          <p:cNvSpPr/>
          <p:nvPr/>
        </p:nvSpPr>
        <p:spPr>
          <a:xfrm>
            <a:off x="2954484" y="3731156"/>
            <a:ext cx="3179635" cy="21461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16" name="Rectangle 15"/>
          <p:cNvSpPr/>
          <p:nvPr/>
        </p:nvSpPr>
        <p:spPr>
          <a:xfrm>
            <a:off x="2894352" y="1214150"/>
            <a:ext cx="3166086" cy="21422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2" name="TextBox 1"/>
          <p:cNvSpPr txBox="1"/>
          <p:nvPr/>
        </p:nvSpPr>
        <p:spPr>
          <a:xfrm>
            <a:off x="323892" y="528898"/>
            <a:ext cx="8528557" cy="461665"/>
          </a:xfrm>
          <a:prstGeom prst="rect">
            <a:avLst/>
          </a:prstGeom>
          <a:noFill/>
          <a:ln>
            <a:noFill/>
          </a:ln>
        </p:spPr>
        <p:txBody>
          <a:bodyPr wrap="square" rtlCol="0">
            <a:spAutoFit/>
          </a:bodyPr>
          <a:lstStyle/>
          <a:p>
            <a:pPr algn="ctr"/>
            <a:r>
              <a:rPr lang="en-GB" sz="2400" b="1" dirty="0"/>
              <a:t>LMI Statistics Definitions </a:t>
            </a:r>
          </a:p>
        </p:txBody>
      </p:sp>
      <p:sp>
        <p:nvSpPr>
          <p:cNvPr id="3" name="Rectangle 2"/>
          <p:cNvSpPr/>
          <p:nvPr/>
        </p:nvSpPr>
        <p:spPr>
          <a:xfrm>
            <a:off x="256653" y="1205681"/>
            <a:ext cx="2516452" cy="21507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solidFill>
                <a:schemeClr val="accent6">
                  <a:lumMod val="20000"/>
                  <a:lumOff val="80000"/>
                </a:schemeClr>
              </a:solidFill>
            </a:endParaRPr>
          </a:p>
        </p:txBody>
      </p:sp>
      <p:sp>
        <p:nvSpPr>
          <p:cNvPr id="5" name="TextBox 4"/>
          <p:cNvSpPr txBox="1"/>
          <p:nvPr/>
        </p:nvSpPr>
        <p:spPr>
          <a:xfrm>
            <a:off x="371665" y="1288291"/>
            <a:ext cx="2452445" cy="276999"/>
          </a:xfrm>
          <a:prstGeom prst="rect">
            <a:avLst/>
          </a:prstGeom>
          <a:noFill/>
        </p:spPr>
        <p:txBody>
          <a:bodyPr wrap="square" rtlCol="0">
            <a:spAutoFit/>
          </a:bodyPr>
          <a:lstStyle/>
          <a:p>
            <a:pPr algn="ctr"/>
            <a:r>
              <a:rPr lang="en-GB" sz="1200" b="1" dirty="0"/>
              <a:t>Total working age population:</a:t>
            </a:r>
          </a:p>
        </p:txBody>
      </p:sp>
      <p:sp>
        <p:nvSpPr>
          <p:cNvPr id="6" name="TextBox 5"/>
          <p:cNvSpPr txBox="1"/>
          <p:nvPr/>
        </p:nvSpPr>
        <p:spPr>
          <a:xfrm>
            <a:off x="396590" y="3745045"/>
            <a:ext cx="2264103" cy="646331"/>
          </a:xfrm>
          <a:prstGeom prst="rect">
            <a:avLst/>
          </a:prstGeom>
          <a:noFill/>
        </p:spPr>
        <p:txBody>
          <a:bodyPr wrap="square" rtlCol="0">
            <a:spAutoFit/>
          </a:bodyPr>
          <a:lstStyle/>
          <a:p>
            <a:pPr algn="ctr"/>
            <a:r>
              <a:rPr lang="en-GB" sz="1200" b="1" dirty="0"/>
              <a:t>% of the working age population qualified to Level 4/ No qualification </a:t>
            </a:r>
          </a:p>
        </p:txBody>
      </p:sp>
      <p:sp>
        <p:nvSpPr>
          <p:cNvPr id="8" name="TextBox 7"/>
          <p:cNvSpPr txBox="1"/>
          <p:nvPr/>
        </p:nvSpPr>
        <p:spPr>
          <a:xfrm>
            <a:off x="3310299" y="1256440"/>
            <a:ext cx="2308045" cy="461665"/>
          </a:xfrm>
          <a:prstGeom prst="rect">
            <a:avLst/>
          </a:prstGeom>
          <a:noFill/>
        </p:spPr>
        <p:txBody>
          <a:bodyPr wrap="square" rtlCol="0">
            <a:spAutoFit/>
          </a:bodyPr>
          <a:lstStyle/>
          <a:p>
            <a:pPr algn="ctr"/>
            <a:r>
              <a:rPr lang="en-GB" sz="1200" b="1" dirty="0"/>
              <a:t>% of the working age population that are in employment </a:t>
            </a:r>
          </a:p>
        </p:txBody>
      </p:sp>
      <p:sp>
        <p:nvSpPr>
          <p:cNvPr id="12" name="TextBox 11"/>
          <p:cNvSpPr txBox="1"/>
          <p:nvPr/>
        </p:nvSpPr>
        <p:spPr>
          <a:xfrm>
            <a:off x="6474824" y="3777848"/>
            <a:ext cx="2088932" cy="276999"/>
          </a:xfrm>
          <a:prstGeom prst="rect">
            <a:avLst/>
          </a:prstGeom>
          <a:noFill/>
        </p:spPr>
        <p:txBody>
          <a:bodyPr wrap="square" rtlCol="0">
            <a:spAutoFit/>
          </a:bodyPr>
          <a:lstStyle/>
          <a:p>
            <a:pPr algn="ctr"/>
            <a:r>
              <a:rPr lang="en-GB" sz="1200" b="1" dirty="0"/>
              <a:t>Job Numbers</a:t>
            </a:r>
          </a:p>
        </p:txBody>
      </p:sp>
      <p:sp>
        <p:nvSpPr>
          <p:cNvPr id="13" name="TextBox 12"/>
          <p:cNvSpPr txBox="1"/>
          <p:nvPr/>
        </p:nvSpPr>
        <p:spPr>
          <a:xfrm>
            <a:off x="6410818" y="1224163"/>
            <a:ext cx="2088932" cy="276999"/>
          </a:xfrm>
          <a:prstGeom prst="rect">
            <a:avLst/>
          </a:prstGeom>
          <a:noFill/>
        </p:spPr>
        <p:txBody>
          <a:bodyPr wrap="square" rtlCol="0">
            <a:spAutoFit/>
          </a:bodyPr>
          <a:lstStyle/>
          <a:p>
            <a:pPr algn="ctr"/>
            <a:r>
              <a:rPr lang="en-GB" sz="1200" b="1" dirty="0"/>
              <a:t>Gross Value Added (GVA)</a:t>
            </a:r>
            <a:endParaRPr lang="en-GB" sz="1000" b="1" dirty="0"/>
          </a:p>
        </p:txBody>
      </p:sp>
      <p:sp>
        <p:nvSpPr>
          <p:cNvPr id="14" name="TextBox 13"/>
          <p:cNvSpPr txBox="1"/>
          <p:nvPr/>
        </p:nvSpPr>
        <p:spPr>
          <a:xfrm>
            <a:off x="3543704" y="3777848"/>
            <a:ext cx="2088932" cy="276999"/>
          </a:xfrm>
          <a:prstGeom prst="rect">
            <a:avLst/>
          </a:prstGeom>
          <a:noFill/>
        </p:spPr>
        <p:txBody>
          <a:bodyPr wrap="square" rtlCol="0">
            <a:spAutoFit/>
          </a:bodyPr>
          <a:lstStyle/>
          <a:p>
            <a:pPr algn="ctr"/>
            <a:r>
              <a:rPr lang="en-GB" sz="1200" b="1" dirty="0"/>
              <a:t>Business Numbers</a:t>
            </a:r>
          </a:p>
        </p:txBody>
      </p:sp>
      <p:sp>
        <p:nvSpPr>
          <p:cNvPr id="11" name="TextBox 10"/>
          <p:cNvSpPr txBox="1"/>
          <p:nvPr/>
        </p:nvSpPr>
        <p:spPr>
          <a:xfrm>
            <a:off x="3087493" y="1768366"/>
            <a:ext cx="2845028" cy="1384995"/>
          </a:xfrm>
          <a:prstGeom prst="rect">
            <a:avLst/>
          </a:prstGeom>
          <a:noFill/>
        </p:spPr>
        <p:txBody>
          <a:bodyPr wrap="square" rtlCol="0">
            <a:spAutoFit/>
          </a:bodyPr>
          <a:lstStyle/>
          <a:p>
            <a:pPr algn="ctr"/>
            <a:r>
              <a:rPr lang="en-GB" sz="1200" dirty="0"/>
              <a:t>This is the number of 16-64 year olds living within the Borough boundary. This is taken from the Annual Population Survey from the Office of National Statistics (ONS). This is updated every quarter but as a whole year, for example January 2020- December 2020.</a:t>
            </a:r>
          </a:p>
        </p:txBody>
      </p:sp>
      <p:sp>
        <p:nvSpPr>
          <p:cNvPr id="15" name="TextBox 14"/>
          <p:cNvSpPr txBox="1"/>
          <p:nvPr/>
        </p:nvSpPr>
        <p:spPr>
          <a:xfrm>
            <a:off x="325914" y="1568794"/>
            <a:ext cx="2377930" cy="1754326"/>
          </a:xfrm>
          <a:prstGeom prst="rect">
            <a:avLst/>
          </a:prstGeom>
          <a:noFill/>
        </p:spPr>
        <p:txBody>
          <a:bodyPr wrap="square" rtlCol="0">
            <a:spAutoFit/>
          </a:bodyPr>
          <a:lstStyle/>
          <a:p>
            <a:pPr algn="ctr"/>
            <a:r>
              <a:rPr lang="en-GB" sz="1200" dirty="0"/>
              <a:t>This is the number of 16-64 year olds living within the Borough boundary, who are in employment. This is taken from the Annual Population Survey from the Office of National Statistics. This is updated every quarter but as a whole year, for example January 2020- December 2020.</a:t>
            </a:r>
          </a:p>
        </p:txBody>
      </p:sp>
      <p:sp>
        <p:nvSpPr>
          <p:cNvPr id="17" name="TextBox 16"/>
          <p:cNvSpPr txBox="1"/>
          <p:nvPr/>
        </p:nvSpPr>
        <p:spPr>
          <a:xfrm>
            <a:off x="365593" y="4284815"/>
            <a:ext cx="2376373" cy="1754326"/>
          </a:xfrm>
          <a:prstGeom prst="rect">
            <a:avLst/>
          </a:prstGeom>
          <a:noFill/>
        </p:spPr>
        <p:txBody>
          <a:bodyPr wrap="square" rtlCol="0">
            <a:spAutoFit/>
          </a:bodyPr>
          <a:lstStyle/>
          <a:p>
            <a:pPr algn="ctr"/>
            <a:r>
              <a:rPr lang="en-GB" sz="1200" dirty="0"/>
              <a:t>This is the number of 16-64 year olds living within the Borough boundary, who have the related level of qualification. This is taken from the Annual Population Survey from the Office of National Statistics, this is updated once a year. </a:t>
            </a:r>
          </a:p>
          <a:p>
            <a:pPr algn="ctr"/>
            <a:endParaRPr lang="en-GB" sz="1200" dirty="0"/>
          </a:p>
        </p:txBody>
      </p:sp>
      <p:sp>
        <p:nvSpPr>
          <p:cNvPr id="20" name="TextBox 19"/>
          <p:cNvSpPr txBox="1"/>
          <p:nvPr/>
        </p:nvSpPr>
        <p:spPr>
          <a:xfrm>
            <a:off x="3029205" y="4068211"/>
            <a:ext cx="3146921" cy="1754326"/>
          </a:xfrm>
          <a:prstGeom prst="rect">
            <a:avLst/>
          </a:prstGeom>
          <a:noFill/>
        </p:spPr>
        <p:txBody>
          <a:bodyPr wrap="square" rtlCol="0">
            <a:spAutoFit/>
          </a:bodyPr>
          <a:lstStyle/>
          <a:p>
            <a:pPr algn="ctr"/>
            <a:r>
              <a:rPr lang="en-GB" sz="1200" dirty="0"/>
              <a:t>This is the number of businesses in Bedford Borough at the time data was collected. These are sorted into:</a:t>
            </a:r>
          </a:p>
          <a:p>
            <a:pPr marL="214313" indent="-214313">
              <a:buFontTx/>
              <a:buChar char="-"/>
            </a:pPr>
            <a:r>
              <a:rPr lang="en-GB" sz="1200" dirty="0"/>
              <a:t>Micro (0-9 employees)</a:t>
            </a:r>
          </a:p>
          <a:p>
            <a:pPr marL="214313" indent="-214313">
              <a:buFontTx/>
              <a:buChar char="-"/>
            </a:pPr>
            <a:r>
              <a:rPr lang="en-GB" sz="1200" dirty="0"/>
              <a:t>Small 10-49 employees)</a:t>
            </a:r>
          </a:p>
          <a:p>
            <a:pPr marL="214313" indent="-214313">
              <a:buFontTx/>
              <a:buChar char="-"/>
            </a:pPr>
            <a:r>
              <a:rPr lang="en-GB" sz="1200" dirty="0"/>
              <a:t>Medium (50-249 employees)</a:t>
            </a:r>
          </a:p>
          <a:p>
            <a:pPr marL="214313" indent="-214313">
              <a:buFontTx/>
              <a:buChar char="-"/>
            </a:pPr>
            <a:r>
              <a:rPr lang="en-GB" sz="1200" dirty="0"/>
              <a:t>Large (250+ employees)</a:t>
            </a:r>
          </a:p>
          <a:p>
            <a:pPr algn="ctr"/>
            <a:r>
              <a:rPr lang="en-GB" sz="1200" dirty="0"/>
              <a:t>This is from the Inter Departmental Business Register, from ONS, and is released yearly. </a:t>
            </a:r>
          </a:p>
        </p:txBody>
      </p:sp>
      <p:sp>
        <p:nvSpPr>
          <p:cNvPr id="21" name="TextBox 20"/>
          <p:cNvSpPr txBox="1"/>
          <p:nvPr/>
        </p:nvSpPr>
        <p:spPr>
          <a:xfrm>
            <a:off x="6228403" y="4234444"/>
            <a:ext cx="2589557" cy="1200329"/>
          </a:xfrm>
          <a:prstGeom prst="rect">
            <a:avLst/>
          </a:prstGeom>
          <a:noFill/>
        </p:spPr>
        <p:txBody>
          <a:bodyPr wrap="square" rtlCol="0">
            <a:spAutoFit/>
          </a:bodyPr>
          <a:lstStyle/>
          <a:p>
            <a:pPr algn="ctr"/>
            <a:r>
              <a:rPr lang="en-GB" sz="1200" dirty="0"/>
              <a:t>This is the number of employee jobs by sector. This is taken from the ONS Business Register and Employment Survey and is updated yearly. </a:t>
            </a:r>
          </a:p>
          <a:p>
            <a:pPr algn="ctr"/>
            <a:r>
              <a:rPr lang="en-GB" sz="1200" dirty="0"/>
              <a:t>These are sorted into the ‘type’ of job, </a:t>
            </a:r>
            <a:r>
              <a:rPr lang="en-GB" sz="1200" dirty="0" err="1"/>
              <a:t>eg</a:t>
            </a:r>
            <a:r>
              <a:rPr lang="en-GB" sz="1200" dirty="0"/>
              <a:t> administration or manufacturing. </a:t>
            </a:r>
          </a:p>
        </p:txBody>
      </p:sp>
      <p:sp>
        <p:nvSpPr>
          <p:cNvPr id="25" name="TextBox 24"/>
          <p:cNvSpPr txBox="1"/>
          <p:nvPr/>
        </p:nvSpPr>
        <p:spPr>
          <a:xfrm>
            <a:off x="6323047" y="1501162"/>
            <a:ext cx="2392487" cy="1569660"/>
          </a:xfrm>
          <a:prstGeom prst="rect">
            <a:avLst/>
          </a:prstGeom>
          <a:noFill/>
        </p:spPr>
        <p:txBody>
          <a:bodyPr wrap="square" rtlCol="0">
            <a:spAutoFit/>
          </a:bodyPr>
          <a:lstStyle/>
          <a:p>
            <a:pPr algn="ctr"/>
            <a:r>
              <a:rPr lang="en-GB" sz="1200" dirty="0"/>
              <a:t>GVA is the measure of the value of goods and services produced in an area, industry or sector of an economy. The GVA used is current price by industry. This is taken from ONS and is updated annually but is often delayed (2019 released in 2021). </a:t>
            </a:r>
            <a:endParaRPr lang="en-GB" sz="1050" dirty="0"/>
          </a:p>
        </p:txBody>
      </p:sp>
    </p:spTree>
    <p:extLst>
      <p:ext uri="{BB962C8B-B14F-4D97-AF65-F5344CB8AC3E}">
        <p14:creationId xmlns:p14="http://schemas.microsoft.com/office/powerpoint/2010/main" val="2755132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082" y="1173693"/>
            <a:ext cx="4339173" cy="22375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3" name="Rectangle 2"/>
          <p:cNvSpPr/>
          <p:nvPr/>
        </p:nvSpPr>
        <p:spPr>
          <a:xfrm>
            <a:off x="4743700" y="1173693"/>
            <a:ext cx="4226879" cy="22375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4" name="TextBox 3"/>
          <p:cNvSpPr txBox="1"/>
          <p:nvPr/>
        </p:nvSpPr>
        <p:spPr>
          <a:xfrm>
            <a:off x="250082" y="1512560"/>
            <a:ext cx="4297475" cy="1938992"/>
          </a:xfrm>
          <a:prstGeom prst="rect">
            <a:avLst/>
          </a:prstGeom>
          <a:noFill/>
        </p:spPr>
        <p:txBody>
          <a:bodyPr wrap="square" rtlCol="0">
            <a:spAutoFit/>
          </a:bodyPr>
          <a:lstStyle/>
          <a:p>
            <a:pPr algn="ctr"/>
            <a:r>
              <a:rPr lang="en-GB" sz="1200" dirty="0"/>
              <a:t>The unemployment rate consists of those people, aged 16-64 years who are out of work, who are actively looking for work and are available to start immediately. The data is taken from the Annual Population survey from ONS. </a:t>
            </a:r>
          </a:p>
          <a:p>
            <a:pPr algn="ctr"/>
            <a:endParaRPr lang="en-GB" sz="1200" dirty="0"/>
          </a:p>
          <a:p>
            <a:pPr algn="ctr"/>
            <a:r>
              <a:rPr lang="en-GB" sz="1200" dirty="0"/>
              <a:t>The results are model based and uses the APS results to do this, where a percentage of the population is interviewed and results extrapolated to the whole population. This is updated every quarter but as a whole year, for example January 2020- December 2020.</a:t>
            </a:r>
          </a:p>
        </p:txBody>
      </p:sp>
      <p:sp>
        <p:nvSpPr>
          <p:cNvPr id="5" name="TextBox 4"/>
          <p:cNvSpPr txBox="1"/>
          <p:nvPr/>
        </p:nvSpPr>
        <p:spPr>
          <a:xfrm>
            <a:off x="4944769" y="1637411"/>
            <a:ext cx="3758637" cy="1384995"/>
          </a:xfrm>
          <a:prstGeom prst="rect">
            <a:avLst/>
          </a:prstGeom>
          <a:noFill/>
        </p:spPr>
        <p:txBody>
          <a:bodyPr wrap="square" rtlCol="0">
            <a:spAutoFit/>
          </a:bodyPr>
          <a:lstStyle/>
          <a:p>
            <a:pPr algn="ctr"/>
            <a:r>
              <a:rPr lang="en-GB" sz="1200" dirty="0"/>
              <a:t>The Claimant Count is the number of people who are receiving benefits principally for the reason of being unemployed. This includes Job Seekers Allowance and Universal Credit. </a:t>
            </a:r>
          </a:p>
          <a:p>
            <a:pPr algn="ctr"/>
            <a:endParaRPr lang="en-GB" sz="1200" dirty="0"/>
          </a:p>
          <a:p>
            <a:pPr algn="ctr"/>
            <a:r>
              <a:rPr lang="en-GB" sz="1200" dirty="0"/>
              <a:t>This is released every month detailing information from the month prior. </a:t>
            </a:r>
          </a:p>
        </p:txBody>
      </p:sp>
      <p:sp>
        <p:nvSpPr>
          <p:cNvPr id="6" name="Rectangle 5"/>
          <p:cNvSpPr/>
          <p:nvPr/>
        </p:nvSpPr>
        <p:spPr>
          <a:xfrm>
            <a:off x="250083" y="3612898"/>
            <a:ext cx="8720495" cy="29124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9" name="TextBox 8"/>
          <p:cNvSpPr txBox="1"/>
          <p:nvPr/>
        </p:nvSpPr>
        <p:spPr>
          <a:xfrm>
            <a:off x="229008" y="3965993"/>
            <a:ext cx="8720495" cy="2492990"/>
          </a:xfrm>
          <a:prstGeom prst="rect">
            <a:avLst/>
          </a:prstGeom>
          <a:noFill/>
        </p:spPr>
        <p:txBody>
          <a:bodyPr wrap="square" rtlCol="0">
            <a:spAutoFit/>
          </a:bodyPr>
          <a:lstStyle/>
          <a:p>
            <a:pPr algn="ctr"/>
            <a:r>
              <a:rPr lang="en-GB" sz="1200" dirty="0"/>
              <a:t>There is a large degree of overlap between the claimant count and unemployment rate. In some circumstances people can claim benefits while they have relatively low earnings from part time work; these claimants in a paid job would not appear in the model based measure of unemployment. </a:t>
            </a:r>
          </a:p>
          <a:p>
            <a:pPr algn="ctr"/>
            <a:endParaRPr lang="en-GB" sz="1200" dirty="0"/>
          </a:p>
          <a:p>
            <a:pPr algn="ctr"/>
            <a:r>
              <a:rPr lang="en-GB" sz="1200" dirty="0"/>
              <a:t>Similarly claimants of unemployment benefits may not appear in the model based measure if, when interviewed for the survey, they stated that they are not seeking, or are not available to start work. Both of these types of people would appear within the Claimant Count but would not be classified as unemployed. </a:t>
            </a:r>
          </a:p>
          <a:p>
            <a:pPr algn="ctr"/>
            <a:endParaRPr lang="en-GB" sz="1200" dirty="0"/>
          </a:p>
          <a:p>
            <a:pPr algn="ctr"/>
            <a:r>
              <a:rPr lang="en-GB" sz="1200" dirty="0"/>
              <a:t>Similarly, people who are not claimants can appear among the model based unemployed if they are not entitled to, or choose not to claim unemployment benefits. For example:</a:t>
            </a:r>
          </a:p>
          <a:p>
            <a:pPr marL="214313" indent="-214313" algn="ctr">
              <a:buFontTx/>
              <a:buChar char="-"/>
            </a:pPr>
            <a:r>
              <a:rPr lang="en-GB" sz="1200" dirty="0"/>
              <a:t>People whose partner was working</a:t>
            </a:r>
          </a:p>
          <a:p>
            <a:pPr marL="214313" indent="-214313" algn="ctr">
              <a:buFontTx/>
              <a:buChar char="-"/>
            </a:pPr>
            <a:r>
              <a:rPr lang="en-GB" sz="1200" dirty="0"/>
              <a:t> People who are looking for work alongside full-time study</a:t>
            </a:r>
          </a:p>
          <a:p>
            <a:pPr marL="214313" indent="-214313" algn="ctr">
              <a:buFontTx/>
              <a:buChar char="-"/>
            </a:pPr>
            <a:r>
              <a:rPr lang="en-GB" sz="1200" dirty="0"/>
              <a:t> People beyond or around State Pension Age who are looking for work.</a:t>
            </a:r>
          </a:p>
        </p:txBody>
      </p:sp>
      <p:sp>
        <p:nvSpPr>
          <p:cNvPr id="10" name="TextBox 9"/>
          <p:cNvSpPr txBox="1"/>
          <p:nvPr/>
        </p:nvSpPr>
        <p:spPr>
          <a:xfrm>
            <a:off x="1354353" y="1209043"/>
            <a:ext cx="2088932" cy="276999"/>
          </a:xfrm>
          <a:prstGeom prst="rect">
            <a:avLst/>
          </a:prstGeom>
          <a:noFill/>
        </p:spPr>
        <p:txBody>
          <a:bodyPr wrap="square" rtlCol="0">
            <a:spAutoFit/>
          </a:bodyPr>
          <a:lstStyle/>
          <a:p>
            <a:pPr algn="ctr"/>
            <a:r>
              <a:rPr lang="en-GB" sz="1200" b="1" dirty="0"/>
              <a:t>Unemployment rate</a:t>
            </a:r>
          </a:p>
        </p:txBody>
      </p:sp>
      <p:sp>
        <p:nvSpPr>
          <p:cNvPr id="11" name="TextBox 10"/>
          <p:cNvSpPr txBox="1"/>
          <p:nvPr/>
        </p:nvSpPr>
        <p:spPr>
          <a:xfrm>
            <a:off x="5779622" y="1256116"/>
            <a:ext cx="2088932" cy="276999"/>
          </a:xfrm>
          <a:prstGeom prst="rect">
            <a:avLst/>
          </a:prstGeom>
          <a:noFill/>
        </p:spPr>
        <p:txBody>
          <a:bodyPr wrap="square" rtlCol="0">
            <a:spAutoFit/>
          </a:bodyPr>
          <a:lstStyle/>
          <a:p>
            <a:pPr algn="ctr"/>
            <a:r>
              <a:rPr lang="en-GB" sz="1200" b="1" dirty="0"/>
              <a:t>Claimant count  </a:t>
            </a:r>
          </a:p>
        </p:txBody>
      </p:sp>
      <p:sp>
        <p:nvSpPr>
          <p:cNvPr id="12" name="Rectangle 11"/>
          <p:cNvSpPr/>
          <p:nvPr/>
        </p:nvSpPr>
        <p:spPr>
          <a:xfrm>
            <a:off x="250082" y="281402"/>
            <a:ext cx="8720496" cy="5391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3" name="TextBox 12"/>
          <p:cNvSpPr txBox="1"/>
          <p:nvPr/>
        </p:nvSpPr>
        <p:spPr>
          <a:xfrm>
            <a:off x="324976" y="281919"/>
            <a:ext cx="8528557" cy="461665"/>
          </a:xfrm>
          <a:prstGeom prst="rect">
            <a:avLst/>
          </a:prstGeom>
          <a:noFill/>
          <a:ln>
            <a:noFill/>
          </a:ln>
        </p:spPr>
        <p:txBody>
          <a:bodyPr wrap="square" rtlCol="0">
            <a:spAutoFit/>
          </a:bodyPr>
          <a:lstStyle/>
          <a:p>
            <a:pPr algn="ctr"/>
            <a:r>
              <a:rPr lang="en-GB" sz="2400" b="1" dirty="0"/>
              <a:t>LMI Statistics Definitions </a:t>
            </a:r>
          </a:p>
        </p:txBody>
      </p:sp>
      <p:sp>
        <p:nvSpPr>
          <p:cNvPr id="14" name="TextBox 13"/>
          <p:cNvSpPr txBox="1"/>
          <p:nvPr/>
        </p:nvSpPr>
        <p:spPr>
          <a:xfrm>
            <a:off x="324978" y="3665934"/>
            <a:ext cx="8378429" cy="276999"/>
          </a:xfrm>
          <a:prstGeom prst="rect">
            <a:avLst/>
          </a:prstGeom>
          <a:noFill/>
        </p:spPr>
        <p:txBody>
          <a:bodyPr wrap="square" rtlCol="0">
            <a:spAutoFit/>
          </a:bodyPr>
          <a:lstStyle/>
          <a:p>
            <a:pPr algn="ctr"/>
            <a:r>
              <a:rPr lang="en-GB" sz="1200" b="1" dirty="0"/>
              <a:t>Unemployment Rate vs Claimant Count </a:t>
            </a:r>
          </a:p>
        </p:txBody>
      </p:sp>
    </p:spTree>
    <p:extLst>
      <p:ext uri="{BB962C8B-B14F-4D97-AF65-F5344CB8AC3E}">
        <p14:creationId xmlns:p14="http://schemas.microsoft.com/office/powerpoint/2010/main" val="659381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3"/>
          <a:srcRect l="56414" t="9827" r="6724" b="22840"/>
          <a:stretch/>
        </p:blipFill>
        <p:spPr>
          <a:xfrm rot="16200000">
            <a:off x="1541653" y="1507462"/>
            <a:ext cx="6762379" cy="3938776"/>
          </a:xfrm>
          <a:prstGeom prst="rect">
            <a:avLst/>
          </a:prstGeom>
        </p:spPr>
      </p:pic>
      <p:sp>
        <p:nvSpPr>
          <p:cNvPr id="3" name="TextBox 2"/>
          <p:cNvSpPr txBox="1"/>
          <p:nvPr/>
        </p:nvSpPr>
        <p:spPr>
          <a:xfrm>
            <a:off x="5848775" y="6497049"/>
            <a:ext cx="3123449" cy="276999"/>
          </a:xfrm>
          <a:prstGeom prst="rect">
            <a:avLst/>
          </a:prstGeom>
          <a:noFill/>
        </p:spPr>
        <p:txBody>
          <a:bodyPr wrap="square" rtlCol="0">
            <a:spAutoFit/>
          </a:bodyPr>
          <a:lstStyle/>
          <a:p>
            <a:r>
              <a:rPr lang="en-GB" sz="1200" dirty="0"/>
              <a:t>Source: NOMIS. Data extracted 23-07-2025</a:t>
            </a:r>
          </a:p>
        </p:txBody>
      </p:sp>
      <p:sp>
        <p:nvSpPr>
          <p:cNvPr id="2" name="Title 1"/>
          <p:cNvSpPr>
            <a:spLocks noGrp="1"/>
          </p:cNvSpPr>
          <p:nvPr>
            <p:ph type="title"/>
          </p:nvPr>
        </p:nvSpPr>
        <p:spPr>
          <a:xfrm>
            <a:off x="611560" y="514905"/>
            <a:ext cx="8229600" cy="1143000"/>
          </a:xfrm>
          <a:noFill/>
        </p:spPr>
        <p:txBody>
          <a:bodyPr>
            <a:noAutofit/>
          </a:bodyPr>
          <a:lstStyle/>
          <a:p>
            <a:r>
              <a:rPr lang="en-GB" sz="3200" b="1" i="1" dirty="0"/>
              <a:t>Bedford Borough’s Economy: </a:t>
            </a:r>
            <a:r>
              <a:rPr lang="en-GB" sz="3200" b="1" dirty="0"/>
              <a:t>Key Statistics </a:t>
            </a:r>
          </a:p>
        </p:txBody>
      </p:sp>
      <p:sp>
        <p:nvSpPr>
          <p:cNvPr id="9" name="TextBox 8"/>
          <p:cNvSpPr txBox="1"/>
          <p:nvPr/>
        </p:nvSpPr>
        <p:spPr>
          <a:xfrm>
            <a:off x="6444208" y="3107518"/>
            <a:ext cx="3267537" cy="369332"/>
          </a:xfrm>
          <a:prstGeom prst="rect">
            <a:avLst/>
          </a:prstGeom>
          <a:noFill/>
        </p:spPr>
        <p:txBody>
          <a:bodyPr wrap="square" rtlCol="0">
            <a:spAutoFit/>
          </a:bodyPr>
          <a:lstStyle/>
          <a:p>
            <a:r>
              <a:rPr lang="en-GB" dirty="0"/>
              <a:t>Over 8,000 businesses</a:t>
            </a:r>
          </a:p>
        </p:txBody>
      </p:sp>
      <p:sp>
        <p:nvSpPr>
          <p:cNvPr id="6" name="TextBox 5"/>
          <p:cNvSpPr txBox="1"/>
          <p:nvPr/>
        </p:nvSpPr>
        <p:spPr>
          <a:xfrm>
            <a:off x="467008" y="4137886"/>
            <a:ext cx="2486446" cy="1754326"/>
          </a:xfrm>
          <a:prstGeom prst="rect">
            <a:avLst/>
          </a:prstGeom>
          <a:noFill/>
        </p:spPr>
        <p:txBody>
          <a:bodyPr wrap="square" rtlCol="0">
            <a:spAutoFit/>
          </a:bodyPr>
          <a:lstStyle/>
          <a:p>
            <a:r>
              <a:rPr lang="en-GB" dirty="0"/>
              <a:t>Key Sectors:</a:t>
            </a:r>
          </a:p>
          <a:p>
            <a:r>
              <a:rPr lang="en-GB" dirty="0"/>
              <a:t> - Logistics </a:t>
            </a:r>
          </a:p>
          <a:p>
            <a:r>
              <a:rPr lang="en-GB" dirty="0"/>
              <a:t> - Advanced Engineering  </a:t>
            </a:r>
          </a:p>
          <a:p>
            <a:r>
              <a:rPr lang="en-GB" dirty="0"/>
              <a:t> - Creative </a:t>
            </a:r>
          </a:p>
          <a:p>
            <a:r>
              <a:rPr lang="en-GB" dirty="0"/>
              <a:t> - Food &amp; Drink </a:t>
            </a:r>
          </a:p>
          <a:p>
            <a:endParaRPr lang="en-GB" dirty="0"/>
          </a:p>
        </p:txBody>
      </p:sp>
      <p:sp>
        <p:nvSpPr>
          <p:cNvPr id="12" name="TextBox 11"/>
          <p:cNvSpPr txBox="1"/>
          <p:nvPr/>
        </p:nvSpPr>
        <p:spPr>
          <a:xfrm>
            <a:off x="455690" y="2340425"/>
            <a:ext cx="2247346" cy="369332"/>
          </a:xfrm>
          <a:prstGeom prst="rect">
            <a:avLst/>
          </a:prstGeom>
          <a:noFill/>
        </p:spPr>
        <p:txBody>
          <a:bodyPr wrap="none" rtlCol="0">
            <a:spAutoFit/>
          </a:bodyPr>
          <a:lstStyle/>
          <a:p>
            <a:r>
              <a:rPr lang="en-GB" dirty="0"/>
              <a:t>82,000 employee jobs</a:t>
            </a:r>
          </a:p>
        </p:txBody>
      </p:sp>
      <p:pic>
        <p:nvPicPr>
          <p:cNvPr id="2050" name="Picture 2" descr="\\BB-FP02\ShareF\Superduey\Users\EDCS\Ecdev\ECDEVUNT\EMarcham\Admin\Beds Borough General\Council%20Landscape%20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3848" y="1186"/>
            <a:ext cx="2256284" cy="776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7513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0035" y="476884"/>
            <a:ext cx="8623926" cy="682205"/>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800" b="1" dirty="0"/>
              <a:t>Bedford Borough’s Economy: </a:t>
            </a:r>
            <a:r>
              <a:rPr lang="en-GB" sz="2800" b="1" i="1" dirty="0"/>
              <a:t>Yearly Comparison  </a:t>
            </a:r>
            <a:endParaRPr lang="en-GB" sz="2800" b="1" i="1" dirty="0">
              <a:solidFill>
                <a:schemeClr val="accent1">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557236599"/>
              </p:ext>
            </p:extLst>
          </p:nvPr>
        </p:nvGraphicFramePr>
        <p:xfrm>
          <a:off x="260035" y="1191048"/>
          <a:ext cx="8488430" cy="5190068"/>
        </p:xfrm>
        <a:graphic>
          <a:graphicData uri="http://schemas.openxmlformats.org/drawingml/2006/table">
            <a:tbl>
              <a:tblPr firstRow="1" bandRow="1">
                <a:tableStyleId>{7DF18680-E054-41AD-8BC1-D1AEF772440D}</a:tableStyleId>
              </a:tblPr>
              <a:tblGrid>
                <a:gridCol w="1676396">
                  <a:extLst>
                    <a:ext uri="{9D8B030D-6E8A-4147-A177-3AD203B41FA5}">
                      <a16:colId xmlns:a16="http://schemas.microsoft.com/office/drawing/2014/main" val="2815588735"/>
                    </a:ext>
                  </a:extLst>
                </a:gridCol>
                <a:gridCol w="1700051">
                  <a:extLst>
                    <a:ext uri="{9D8B030D-6E8A-4147-A177-3AD203B41FA5}">
                      <a16:colId xmlns:a16="http://schemas.microsoft.com/office/drawing/2014/main" val="1529051556"/>
                    </a:ext>
                  </a:extLst>
                </a:gridCol>
                <a:gridCol w="1800054">
                  <a:extLst>
                    <a:ext uri="{9D8B030D-6E8A-4147-A177-3AD203B41FA5}">
                      <a16:colId xmlns:a16="http://schemas.microsoft.com/office/drawing/2014/main" val="3659149742"/>
                    </a:ext>
                  </a:extLst>
                </a:gridCol>
                <a:gridCol w="2000060">
                  <a:extLst>
                    <a:ext uri="{9D8B030D-6E8A-4147-A177-3AD203B41FA5}">
                      <a16:colId xmlns:a16="http://schemas.microsoft.com/office/drawing/2014/main" val="2701170998"/>
                    </a:ext>
                  </a:extLst>
                </a:gridCol>
                <a:gridCol w="1311869">
                  <a:extLst>
                    <a:ext uri="{9D8B030D-6E8A-4147-A177-3AD203B41FA5}">
                      <a16:colId xmlns:a16="http://schemas.microsoft.com/office/drawing/2014/main" val="941111471"/>
                    </a:ext>
                  </a:extLst>
                </a:gridCol>
              </a:tblGrid>
              <a:tr h="486591">
                <a:tc gridSpan="2">
                  <a:txBody>
                    <a:bodyPr/>
                    <a:lstStyle/>
                    <a:p>
                      <a:pPr algn="ctr"/>
                      <a:endParaRPr lang="en-GB" sz="10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baseline="0" dirty="0">
                          <a:solidFill>
                            <a:schemeClr val="tx1"/>
                          </a:solidFill>
                        </a:rPr>
                        <a:t>2024/ 1 year prior</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2025/ Most up to 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Movement</a:t>
                      </a:r>
                      <a:r>
                        <a:rPr lang="en-GB" sz="1000" baseline="0" dirty="0">
                          <a:solidFill>
                            <a:schemeClr val="tx1"/>
                          </a:solidFill>
                        </a:rPr>
                        <a:t> </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5293279"/>
                  </a:ext>
                </a:extLst>
              </a:tr>
              <a:tr h="617902">
                <a:tc gridSpan="2">
                  <a:txBody>
                    <a:bodyPr/>
                    <a:lstStyle/>
                    <a:p>
                      <a:pPr algn="ctr"/>
                      <a:r>
                        <a:rPr lang="en-GB" sz="1000" dirty="0">
                          <a:solidFill>
                            <a:schemeClr val="tx1"/>
                          </a:solidFill>
                        </a:rPr>
                        <a:t>Total Population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174,700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185,800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Up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2958245383"/>
                  </a:ext>
                </a:extLst>
              </a:tr>
              <a:tr h="567046">
                <a:tc gridSpan="2">
                  <a:txBody>
                    <a:bodyPr/>
                    <a:lstStyle/>
                    <a:p>
                      <a:pPr algn="ctr"/>
                      <a:r>
                        <a:rPr lang="en-GB" sz="1000" dirty="0">
                          <a:solidFill>
                            <a:schemeClr val="tx1"/>
                          </a:solidFill>
                        </a:rPr>
                        <a:t>Total</a:t>
                      </a:r>
                      <a:r>
                        <a:rPr lang="en-GB" sz="1000" baseline="0" dirty="0">
                          <a:solidFill>
                            <a:schemeClr val="tx1"/>
                          </a:solidFill>
                        </a:rPr>
                        <a:t> w</a:t>
                      </a:r>
                      <a:r>
                        <a:rPr lang="en-GB" sz="1000" dirty="0">
                          <a:solidFill>
                            <a:schemeClr val="tx1"/>
                          </a:solidFill>
                        </a:rPr>
                        <a:t>orking age population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106,400 (60.9%)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117,400 (63.2%)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900" dirty="0">
                          <a:solidFill>
                            <a:schemeClr val="tx1"/>
                          </a:solidFill>
                        </a:rPr>
                        <a:t>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694643816"/>
                  </a:ext>
                </a:extLst>
              </a:tr>
              <a:tr h="674308">
                <a:tc gridSpan="2">
                  <a:txBody>
                    <a:bodyPr/>
                    <a:lstStyle/>
                    <a:p>
                      <a:pPr algn="ctr"/>
                      <a:r>
                        <a:rPr lang="en-GB" sz="1000" dirty="0">
                          <a:solidFill>
                            <a:schemeClr val="tx1"/>
                          </a:solidFill>
                        </a:rPr>
                        <a:t>% of the working age population</a:t>
                      </a:r>
                      <a:r>
                        <a:rPr lang="en-GB" sz="1000" baseline="0" dirty="0">
                          <a:solidFill>
                            <a:schemeClr val="tx1"/>
                          </a:solidFill>
                        </a:rPr>
                        <a:t> that are in employment </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5F1"/>
                    </a:solidFill>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5F1"/>
                    </a:solidFill>
                  </a:tcPr>
                </a:tc>
                <a:tc>
                  <a:txBody>
                    <a:bodyPr/>
                    <a:lstStyle/>
                    <a:p>
                      <a:pPr algn="ctr"/>
                      <a:r>
                        <a:rPr lang="en-GB" sz="1000" dirty="0">
                          <a:solidFill>
                            <a:schemeClr val="tx1"/>
                          </a:solidFill>
                        </a:rPr>
                        <a:t>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5F1"/>
                    </a:solidFill>
                  </a:tcPr>
                </a:tc>
                <a:tc>
                  <a:txBody>
                    <a:bodyPr/>
                    <a:lstStyle/>
                    <a:p>
                      <a:pPr algn="ctr"/>
                      <a:r>
                        <a:rPr lang="en-GB" sz="1000" dirty="0">
                          <a:solidFill>
                            <a:schemeClr val="tx1"/>
                          </a:solidFill>
                        </a:rPr>
                        <a:t>78.2%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5F1"/>
                    </a:solidFill>
                  </a:tcPr>
                </a:tc>
                <a:tc>
                  <a:txBody>
                    <a:bodyPr/>
                    <a:lstStyle/>
                    <a:p>
                      <a:pPr algn="ctr"/>
                      <a:r>
                        <a:rPr lang="en-GB" sz="1000" dirty="0">
                          <a:solidFill>
                            <a:schemeClr val="tx1"/>
                          </a:solidFill>
                        </a:rPr>
                        <a:t>Down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393"/>
                    </a:solidFill>
                  </a:tcPr>
                </a:tc>
                <a:extLst>
                  <a:ext uri="{0D108BD9-81ED-4DB2-BD59-A6C34878D82A}">
                    <a16:rowId xmlns:a16="http://schemas.microsoft.com/office/drawing/2014/main" val="1344544711"/>
                  </a:ext>
                </a:extLst>
              </a:tr>
              <a:tr h="761931">
                <a:tc gridSpan="2">
                  <a:txBody>
                    <a:bodyPr/>
                    <a:lstStyle/>
                    <a:p>
                      <a:pPr algn="ctr"/>
                      <a:r>
                        <a:rPr lang="en-GB" sz="1000" dirty="0">
                          <a:solidFill>
                            <a:schemeClr val="tx1"/>
                          </a:solidFill>
                        </a:rPr>
                        <a:t>% of the working age population</a:t>
                      </a:r>
                      <a:r>
                        <a:rPr lang="en-GB" sz="1000" baseline="0" dirty="0">
                          <a:solidFill>
                            <a:schemeClr val="tx1"/>
                          </a:solidFill>
                        </a:rPr>
                        <a:t> qualified to Level 4+</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53.0%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44.3%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50" dirty="0">
                          <a:solidFill>
                            <a:schemeClr val="tx1"/>
                          </a:solidFill>
                        </a:rPr>
                        <a:t>Down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393"/>
                    </a:solidFill>
                  </a:tcPr>
                </a:tc>
                <a:extLst>
                  <a:ext uri="{0D108BD9-81ED-4DB2-BD59-A6C34878D82A}">
                    <a16:rowId xmlns:a16="http://schemas.microsoft.com/office/drawing/2014/main" val="1756805073"/>
                  </a:ext>
                </a:extLst>
              </a:tr>
              <a:tr h="582839">
                <a:tc gridSpan="2">
                  <a:txBody>
                    <a:bodyPr/>
                    <a:lstStyle/>
                    <a:p>
                      <a:pPr algn="ctr"/>
                      <a:r>
                        <a:rPr lang="en-GB" sz="1000" dirty="0">
                          <a:solidFill>
                            <a:schemeClr val="tx1"/>
                          </a:solidFill>
                        </a:rPr>
                        <a:t>Unemployment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393"/>
                    </a:solidFill>
                  </a:tcPr>
                </a:tc>
                <a:extLst>
                  <a:ext uri="{0D108BD9-81ED-4DB2-BD59-A6C34878D82A}">
                    <a16:rowId xmlns:a16="http://schemas.microsoft.com/office/drawing/2014/main" val="2118372688"/>
                  </a:ext>
                </a:extLst>
              </a:tr>
              <a:tr h="789542">
                <a:tc gridSpan="2">
                  <a:txBody>
                    <a:bodyPr/>
                    <a:lstStyle/>
                    <a:p>
                      <a:pPr algn="ctr"/>
                      <a:r>
                        <a:rPr lang="en-GB" sz="1000" dirty="0">
                          <a:solidFill>
                            <a:schemeClr val="tx1"/>
                          </a:solidFill>
                        </a:rPr>
                        <a:t>Claiman</a:t>
                      </a:r>
                      <a:r>
                        <a:rPr lang="en-GB" sz="1000" baseline="0" dirty="0">
                          <a:solidFill>
                            <a:schemeClr val="tx1"/>
                          </a:solidFill>
                        </a:rPr>
                        <a:t>t rate </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393"/>
                    </a:solidFill>
                  </a:tcPr>
                </a:tc>
                <a:extLst>
                  <a:ext uri="{0D108BD9-81ED-4DB2-BD59-A6C34878D82A}">
                    <a16:rowId xmlns:a16="http://schemas.microsoft.com/office/drawing/2014/main" val="148034433"/>
                  </a:ext>
                </a:extLst>
              </a:tr>
              <a:tr h="339223">
                <a:tc rowSpan="2">
                  <a:txBody>
                    <a:bodyPr/>
                    <a:lstStyle/>
                    <a:p>
                      <a:pPr algn="ctr"/>
                      <a:r>
                        <a:rPr lang="en-GB" sz="1000" dirty="0">
                          <a:solidFill>
                            <a:schemeClr val="tx1"/>
                          </a:solidFill>
                        </a:rPr>
                        <a:t>Gross</a:t>
                      </a:r>
                      <a:r>
                        <a:rPr lang="en-GB" sz="1000" baseline="0" dirty="0">
                          <a:solidFill>
                            <a:schemeClr val="tx1"/>
                          </a:solidFill>
                        </a:rPr>
                        <a:t> Weekly Pay (mean)</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By</a:t>
                      </a:r>
                      <a:r>
                        <a:rPr lang="en-GB" sz="1000" baseline="0" dirty="0">
                          <a:solidFill>
                            <a:schemeClr val="tx1"/>
                          </a:solidFill>
                        </a:rPr>
                        <a:t> resident </a:t>
                      </a:r>
                      <a:endParaRPr lang="en-GB"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£823.7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£858.70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800" i="0" dirty="0">
                          <a:solidFill>
                            <a:schemeClr val="tx1"/>
                          </a:solidFill>
                        </a:rPr>
                        <a:t>Up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222681388"/>
                  </a:ext>
                </a:extLst>
              </a:tr>
              <a:tr h="370686">
                <a:tc vMerge="1">
                  <a:txBody>
                    <a:bodyPr/>
                    <a:lstStyle/>
                    <a:p>
                      <a:pPr algn="ctr"/>
                      <a:endParaRPr lang="en-GB"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By workplace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£718.8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solidFill>
                            <a:schemeClr val="tx1"/>
                          </a:solidFill>
                        </a:rPr>
                        <a:t>£768.0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800" i="0" dirty="0">
                          <a:solidFill>
                            <a:schemeClr val="tx1"/>
                          </a:solidFill>
                        </a:rPr>
                        <a:t>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2271262609"/>
                  </a:ext>
                </a:extLst>
              </a:tr>
            </a:tbl>
          </a:graphicData>
        </a:graphic>
      </p:graphicFrame>
      <p:pic>
        <p:nvPicPr>
          <p:cNvPr id="5" name="Picture 2" descr="\\BB-FP02\ShareF\Superduey\Users\EDCS\Ecdev\ECDEVUNT\EMarcham\Admin\Beds Borough General\Council%20Landscape%20Colou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5935" y="48268"/>
            <a:ext cx="1152128" cy="39665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6548122"/>
            <a:ext cx="9144000" cy="261610"/>
          </a:xfrm>
          <a:prstGeom prst="rect">
            <a:avLst/>
          </a:prstGeom>
          <a:noFill/>
        </p:spPr>
        <p:txBody>
          <a:bodyPr wrap="square" rtlCol="0">
            <a:spAutoFit/>
          </a:bodyPr>
          <a:lstStyle/>
          <a:p>
            <a:pPr algn="ctr"/>
            <a:r>
              <a:rPr lang="en-GB" sz="1100" dirty="0"/>
              <a:t>Source: NOMIS. Data extracted on  23-07-2025</a:t>
            </a:r>
          </a:p>
        </p:txBody>
      </p:sp>
    </p:spTree>
    <p:extLst>
      <p:ext uri="{BB962C8B-B14F-4D97-AF65-F5344CB8AC3E}">
        <p14:creationId xmlns:p14="http://schemas.microsoft.com/office/powerpoint/2010/main" val="39026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3033" y="715521"/>
            <a:ext cx="9143999" cy="67861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t>Job Market: </a:t>
            </a:r>
            <a:r>
              <a:rPr lang="en-GB" sz="3600" b="1" i="1" dirty="0"/>
              <a:t>Most Advertised Jobs </a:t>
            </a:r>
          </a:p>
        </p:txBody>
      </p:sp>
      <p:pic>
        <p:nvPicPr>
          <p:cNvPr id="10" name="Picture 2" descr="\\BB-FP02\ShareF\Superduey\Users\EDCS\Ecdev\ECDEVUNT\EMarcham\Admin\Beds Borough General\Council%20Landscape%20Colour.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7438"/>
          <a:stretch/>
        </p:blipFill>
        <p:spPr bwMode="auto">
          <a:xfrm>
            <a:off x="3347864" y="38580"/>
            <a:ext cx="2124240" cy="67694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107504" y="6582589"/>
            <a:ext cx="9144000" cy="253916"/>
          </a:xfrm>
          <a:prstGeom prst="rect">
            <a:avLst/>
          </a:prstGeom>
          <a:noFill/>
        </p:spPr>
        <p:txBody>
          <a:bodyPr wrap="square" rtlCol="0">
            <a:spAutoFit/>
          </a:bodyPr>
          <a:lstStyle/>
          <a:p>
            <a:pPr algn="ctr"/>
            <a:r>
              <a:rPr lang="en-GB" sz="1050" dirty="0"/>
              <a:t>Source: </a:t>
            </a:r>
            <a:r>
              <a:rPr lang="en-GB" sz="1050" dirty="0" err="1"/>
              <a:t>Lightcast</a:t>
            </a:r>
            <a:r>
              <a:rPr lang="en-GB" sz="1050" dirty="0"/>
              <a:t> 23/07/2025</a:t>
            </a:r>
          </a:p>
        </p:txBody>
      </p:sp>
      <p:sp>
        <p:nvSpPr>
          <p:cNvPr id="7" name="Rectangle 2">
            <a:extLst>
              <a:ext uri="{FF2B5EF4-FFF2-40B4-BE49-F238E27FC236}">
                <a16:creationId xmlns:a16="http://schemas.microsoft.com/office/drawing/2014/main" id="{733130D1-D3BD-FB7C-B6AF-BB5A280A6EA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3" name="Picture 2">
            <a:extLst>
              <a:ext uri="{FF2B5EF4-FFF2-40B4-BE49-F238E27FC236}">
                <a16:creationId xmlns:a16="http://schemas.microsoft.com/office/drawing/2014/main" id="{F36D61FB-D562-1CB7-9618-9DA7C393AB71}"/>
              </a:ext>
            </a:extLst>
          </p:cNvPr>
          <p:cNvPicPr>
            <a:picLocks noChangeAspect="1"/>
          </p:cNvPicPr>
          <p:nvPr/>
        </p:nvPicPr>
        <p:blipFill>
          <a:blip r:embed="rId4"/>
          <a:stretch>
            <a:fillRect/>
          </a:stretch>
        </p:blipFill>
        <p:spPr>
          <a:xfrm>
            <a:off x="820304" y="1392462"/>
            <a:ext cx="7503392" cy="5097276"/>
          </a:xfrm>
          <a:prstGeom prst="rect">
            <a:avLst/>
          </a:prstGeom>
        </p:spPr>
      </p:pic>
    </p:spTree>
    <p:extLst>
      <p:ext uri="{BB962C8B-B14F-4D97-AF65-F5344CB8AC3E}">
        <p14:creationId xmlns:p14="http://schemas.microsoft.com/office/powerpoint/2010/main" val="2227124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CF301-95A8-87DF-B313-2EFB6BA7085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FA31347D-0FDA-9FFE-A36B-2EE116F4C783}"/>
              </a:ext>
            </a:extLst>
          </p:cNvPr>
          <p:cNvSpPr txBox="1">
            <a:spLocks/>
          </p:cNvSpPr>
          <p:nvPr/>
        </p:nvSpPr>
        <p:spPr>
          <a:xfrm>
            <a:off x="0" y="662155"/>
            <a:ext cx="9143999" cy="67861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t>Job Market: </a:t>
            </a:r>
            <a:r>
              <a:rPr lang="en-GB" sz="3600" b="1" i="1" dirty="0"/>
              <a:t>Top Advertised Industry</a:t>
            </a:r>
          </a:p>
        </p:txBody>
      </p:sp>
      <p:pic>
        <p:nvPicPr>
          <p:cNvPr id="10" name="Picture 2" descr="\\BB-FP02\ShareF\Superduey\Users\EDCS\Ecdev\ECDEVUNT\EMarcham\Admin\Beds Borough General\Council%20Landscape%20Colour.jpg">
            <a:extLst>
              <a:ext uri="{FF2B5EF4-FFF2-40B4-BE49-F238E27FC236}">
                <a16:creationId xmlns:a16="http://schemas.microsoft.com/office/drawing/2014/main" id="{1C716C58-3478-D53F-A9AF-427F0DF92F4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7438"/>
          <a:stretch/>
        </p:blipFill>
        <p:spPr bwMode="auto">
          <a:xfrm>
            <a:off x="3381408" y="21495"/>
            <a:ext cx="2124240" cy="67694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7B308E41-21E2-E568-DB1F-29C428DFCE5E}"/>
              </a:ext>
            </a:extLst>
          </p:cNvPr>
          <p:cNvSpPr txBox="1"/>
          <p:nvPr/>
        </p:nvSpPr>
        <p:spPr>
          <a:xfrm>
            <a:off x="107504" y="6582589"/>
            <a:ext cx="9144000" cy="253916"/>
          </a:xfrm>
          <a:prstGeom prst="rect">
            <a:avLst/>
          </a:prstGeom>
          <a:noFill/>
        </p:spPr>
        <p:txBody>
          <a:bodyPr wrap="square" rtlCol="0">
            <a:spAutoFit/>
          </a:bodyPr>
          <a:lstStyle/>
          <a:p>
            <a:pPr algn="ctr"/>
            <a:r>
              <a:rPr lang="en-GB" sz="1050" dirty="0"/>
              <a:t>Source: </a:t>
            </a:r>
            <a:r>
              <a:rPr lang="en-GB" sz="1050" dirty="0" err="1"/>
              <a:t>Lightcast</a:t>
            </a:r>
            <a:r>
              <a:rPr lang="en-GB" sz="1050" dirty="0"/>
              <a:t> 23/07/2025</a:t>
            </a:r>
          </a:p>
        </p:txBody>
      </p:sp>
      <p:sp>
        <p:nvSpPr>
          <p:cNvPr id="7" name="Rectangle 2">
            <a:extLst>
              <a:ext uri="{FF2B5EF4-FFF2-40B4-BE49-F238E27FC236}">
                <a16:creationId xmlns:a16="http://schemas.microsoft.com/office/drawing/2014/main" id="{95F2BE21-9726-B07A-9751-4E4828DBC1A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3" name="Picture 2">
            <a:extLst>
              <a:ext uri="{FF2B5EF4-FFF2-40B4-BE49-F238E27FC236}">
                <a16:creationId xmlns:a16="http://schemas.microsoft.com/office/drawing/2014/main" id="{00A19FAF-41E4-C5C0-F5ED-D94BD893482B}"/>
              </a:ext>
            </a:extLst>
          </p:cNvPr>
          <p:cNvPicPr>
            <a:picLocks noChangeAspect="1"/>
          </p:cNvPicPr>
          <p:nvPr/>
        </p:nvPicPr>
        <p:blipFill>
          <a:blip r:embed="rId4"/>
          <a:srcRect t="4885"/>
          <a:stretch>
            <a:fillRect/>
          </a:stretch>
        </p:blipFill>
        <p:spPr>
          <a:xfrm>
            <a:off x="924807" y="1340768"/>
            <a:ext cx="7037441" cy="5025797"/>
          </a:xfrm>
          <a:prstGeom prst="rect">
            <a:avLst/>
          </a:prstGeom>
        </p:spPr>
      </p:pic>
    </p:spTree>
    <p:extLst>
      <p:ext uri="{BB962C8B-B14F-4D97-AF65-F5344CB8AC3E}">
        <p14:creationId xmlns:p14="http://schemas.microsoft.com/office/powerpoint/2010/main" val="119854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FB136-7E41-2418-C258-348299B70ED8}"/>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60171DEE-35E8-B558-7F36-9CF375812D37}"/>
              </a:ext>
            </a:extLst>
          </p:cNvPr>
          <p:cNvSpPr txBox="1">
            <a:spLocks/>
          </p:cNvSpPr>
          <p:nvPr/>
        </p:nvSpPr>
        <p:spPr>
          <a:xfrm>
            <a:off x="-2581" y="743729"/>
            <a:ext cx="9143999" cy="67861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t>Job Adverts: </a:t>
            </a:r>
            <a:r>
              <a:rPr lang="en-GB" sz="3600" b="1" i="1" dirty="0"/>
              <a:t>Top Common Skills</a:t>
            </a:r>
          </a:p>
        </p:txBody>
      </p:sp>
      <p:pic>
        <p:nvPicPr>
          <p:cNvPr id="10" name="Picture 2" descr="\\BB-FP02\ShareF\Superduey\Users\EDCS\Ecdev\ECDEVUNT\EMarcham\Admin\Beds Borough General\Council%20Landscape%20Colour.jpg">
            <a:extLst>
              <a:ext uri="{FF2B5EF4-FFF2-40B4-BE49-F238E27FC236}">
                <a16:creationId xmlns:a16="http://schemas.microsoft.com/office/drawing/2014/main" id="{D33D8A5E-3E33-B37E-DE7F-4129B464DE7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7438"/>
          <a:stretch/>
        </p:blipFill>
        <p:spPr bwMode="auto">
          <a:xfrm>
            <a:off x="3381408" y="21495"/>
            <a:ext cx="2124240" cy="67694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5E2B584C-5B59-2E2A-F7E5-5B589ABF2407}"/>
              </a:ext>
            </a:extLst>
          </p:cNvPr>
          <p:cNvSpPr txBox="1"/>
          <p:nvPr/>
        </p:nvSpPr>
        <p:spPr>
          <a:xfrm>
            <a:off x="107504" y="6582589"/>
            <a:ext cx="9144000" cy="253916"/>
          </a:xfrm>
          <a:prstGeom prst="rect">
            <a:avLst/>
          </a:prstGeom>
          <a:noFill/>
        </p:spPr>
        <p:txBody>
          <a:bodyPr wrap="square" rtlCol="0">
            <a:spAutoFit/>
          </a:bodyPr>
          <a:lstStyle/>
          <a:p>
            <a:pPr algn="ctr"/>
            <a:r>
              <a:rPr lang="en-GB" sz="1050" dirty="0"/>
              <a:t>Source: </a:t>
            </a:r>
            <a:r>
              <a:rPr lang="en-GB" sz="1050" dirty="0" err="1"/>
              <a:t>Lightcast</a:t>
            </a:r>
            <a:r>
              <a:rPr lang="en-GB" sz="1050" dirty="0"/>
              <a:t> 23/07/2025</a:t>
            </a:r>
          </a:p>
        </p:txBody>
      </p:sp>
      <p:sp>
        <p:nvSpPr>
          <p:cNvPr id="7" name="Rectangle 2">
            <a:extLst>
              <a:ext uri="{FF2B5EF4-FFF2-40B4-BE49-F238E27FC236}">
                <a16:creationId xmlns:a16="http://schemas.microsoft.com/office/drawing/2014/main" id="{C35E2919-9EF4-FE37-D899-4580E3A4472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 name="Picture 3">
            <a:extLst>
              <a:ext uri="{FF2B5EF4-FFF2-40B4-BE49-F238E27FC236}">
                <a16:creationId xmlns:a16="http://schemas.microsoft.com/office/drawing/2014/main" id="{6F1CFFFD-1B72-BCE9-9560-AEFFEBCF7821}"/>
              </a:ext>
            </a:extLst>
          </p:cNvPr>
          <p:cNvPicPr>
            <a:picLocks noChangeAspect="1"/>
          </p:cNvPicPr>
          <p:nvPr/>
        </p:nvPicPr>
        <p:blipFill>
          <a:blip r:embed="rId4"/>
          <a:stretch>
            <a:fillRect/>
          </a:stretch>
        </p:blipFill>
        <p:spPr>
          <a:xfrm>
            <a:off x="539552" y="1679993"/>
            <a:ext cx="8243662" cy="4421435"/>
          </a:xfrm>
          <a:prstGeom prst="rect">
            <a:avLst/>
          </a:prstGeom>
        </p:spPr>
      </p:pic>
    </p:spTree>
    <p:extLst>
      <p:ext uri="{BB962C8B-B14F-4D97-AF65-F5344CB8AC3E}">
        <p14:creationId xmlns:p14="http://schemas.microsoft.com/office/powerpoint/2010/main" val="9110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DA5F1-0CAE-D8CA-CA6D-3261CEFACBD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72F3B38C-3C53-20A7-9D7A-0E6BBC7F005F}"/>
              </a:ext>
            </a:extLst>
          </p:cNvPr>
          <p:cNvSpPr txBox="1">
            <a:spLocks/>
          </p:cNvSpPr>
          <p:nvPr/>
        </p:nvSpPr>
        <p:spPr>
          <a:xfrm>
            <a:off x="-2581" y="743729"/>
            <a:ext cx="9143999" cy="67861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t>Job Adverts: </a:t>
            </a:r>
            <a:r>
              <a:rPr lang="en-GB" sz="3600" b="1" i="1" dirty="0"/>
              <a:t>Top Specialised Skills</a:t>
            </a:r>
          </a:p>
        </p:txBody>
      </p:sp>
      <p:pic>
        <p:nvPicPr>
          <p:cNvPr id="10" name="Picture 2" descr="\\BB-FP02\ShareF\Superduey\Users\EDCS\Ecdev\ECDEVUNT\EMarcham\Admin\Beds Borough General\Council%20Landscape%20Colour.jpg">
            <a:extLst>
              <a:ext uri="{FF2B5EF4-FFF2-40B4-BE49-F238E27FC236}">
                <a16:creationId xmlns:a16="http://schemas.microsoft.com/office/drawing/2014/main" id="{5F280AC5-F460-E274-08ED-46E16F12FC47}"/>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7438"/>
          <a:stretch/>
        </p:blipFill>
        <p:spPr bwMode="auto">
          <a:xfrm>
            <a:off x="3381408" y="21495"/>
            <a:ext cx="2124240" cy="67694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A44EBEE7-06D0-8E2A-3B91-7142905DC6C6}"/>
              </a:ext>
            </a:extLst>
          </p:cNvPr>
          <p:cNvSpPr txBox="1"/>
          <p:nvPr/>
        </p:nvSpPr>
        <p:spPr>
          <a:xfrm>
            <a:off x="107504" y="6582589"/>
            <a:ext cx="9144000" cy="253916"/>
          </a:xfrm>
          <a:prstGeom prst="rect">
            <a:avLst/>
          </a:prstGeom>
          <a:noFill/>
        </p:spPr>
        <p:txBody>
          <a:bodyPr wrap="square" rtlCol="0">
            <a:spAutoFit/>
          </a:bodyPr>
          <a:lstStyle/>
          <a:p>
            <a:pPr algn="ctr"/>
            <a:r>
              <a:rPr lang="en-GB" sz="1050" dirty="0"/>
              <a:t>Source: </a:t>
            </a:r>
            <a:r>
              <a:rPr lang="en-GB" sz="1050" dirty="0" err="1"/>
              <a:t>Lightcast</a:t>
            </a:r>
            <a:r>
              <a:rPr lang="en-GB" sz="1050" dirty="0"/>
              <a:t> 23/07/2025</a:t>
            </a:r>
          </a:p>
        </p:txBody>
      </p:sp>
      <p:sp>
        <p:nvSpPr>
          <p:cNvPr id="7" name="Rectangle 2">
            <a:extLst>
              <a:ext uri="{FF2B5EF4-FFF2-40B4-BE49-F238E27FC236}">
                <a16:creationId xmlns:a16="http://schemas.microsoft.com/office/drawing/2014/main" id="{54413FEF-66A1-F2B9-4C28-7E9120B036DB}"/>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3" name="Picture 2">
            <a:extLst>
              <a:ext uri="{FF2B5EF4-FFF2-40B4-BE49-F238E27FC236}">
                <a16:creationId xmlns:a16="http://schemas.microsoft.com/office/drawing/2014/main" id="{DBBF4E0B-7623-D898-4402-7117878AE219}"/>
              </a:ext>
            </a:extLst>
          </p:cNvPr>
          <p:cNvPicPr>
            <a:picLocks noChangeAspect="1"/>
          </p:cNvPicPr>
          <p:nvPr/>
        </p:nvPicPr>
        <p:blipFill>
          <a:blip r:embed="rId4"/>
          <a:stretch>
            <a:fillRect/>
          </a:stretch>
        </p:blipFill>
        <p:spPr>
          <a:xfrm>
            <a:off x="481750" y="1585679"/>
            <a:ext cx="8395507" cy="4546038"/>
          </a:xfrm>
          <a:prstGeom prst="rect">
            <a:avLst/>
          </a:prstGeom>
        </p:spPr>
      </p:pic>
    </p:spTree>
    <p:extLst>
      <p:ext uri="{BB962C8B-B14F-4D97-AF65-F5344CB8AC3E}">
        <p14:creationId xmlns:p14="http://schemas.microsoft.com/office/powerpoint/2010/main" val="2463246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6159CD-8657-0F41-1083-844C7E00D2ED}"/>
              </a:ext>
            </a:extLst>
          </p:cNvPr>
          <p:cNvSpPr txBox="1"/>
          <p:nvPr/>
        </p:nvSpPr>
        <p:spPr>
          <a:xfrm>
            <a:off x="492555" y="6198443"/>
            <a:ext cx="8384394" cy="635751"/>
          </a:xfrm>
          <a:prstGeom prst="rect">
            <a:avLst/>
          </a:prstGeom>
          <a:noFill/>
        </p:spPr>
        <p:txBody>
          <a:bodyPr wrap="square">
            <a:spAutoFit/>
          </a:bodyPr>
          <a:lstStyle/>
          <a:p>
            <a:pPr>
              <a:lnSpc>
                <a:spcPct val="107000"/>
              </a:lnSpc>
            </a:pPr>
            <a:r>
              <a:rPr lang="en-GB" sz="1100" b="1" i="1" dirty="0">
                <a:effectLst/>
                <a:latin typeface="Arial" panose="020B0604020202020204" pitchFamily="34" charset="0"/>
                <a:ea typeface="Calibri" panose="020F0502020204030204" pitchFamily="34" charset="0"/>
                <a:cs typeface="Arial" panose="020B0604020202020204" pitchFamily="34" charset="0"/>
              </a:rPr>
              <a:t>*Digital literacy </a:t>
            </a:r>
            <a:r>
              <a:rPr lang="en-GB" sz="1100" i="1" dirty="0">
                <a:effectLst/>
                <a:latin typeface="Arial" panose="020B0604020202020204" pitchFamily="34" charset="0"/>
                <a:ea typeface="Calibri" panose="020F0502020204030204" pitchFamily="34" charset="0"/>
                <a:cs typeface="Arial" panose="020B0604020202020204" pitchFamily="34" charset="0"/>
              </a:rPr>
              <a:t>defined as: </a:t>
            </a:r>
            <a:r>
              <a:rPr lang="en-US" sz="1100" i="1" kern="100" dirty="0">
                <a:effectLst/>
                <a:latin typeface="Arial" panose="020B0604020202020204" pitchFamily="34" charset="0"/>
                <a:ea typeface="Calibri" panose="020F0502020204030204" pitchFamily="34" charset="0"/>
                <a:cs typeface="Arial" panose="020B0604020202020204" pitchFamily="34" charset="0"/>
              </a:rPr>
              <a:t>Excel</a:t>
            </a:r>
            <a:r>
              <a:rPr lang="en-GB" sz="1100" i="1" kern="100" dirty="0">
                <a:latin typeface="Arial" panose="020B0604020202020204" pitchFamily="34" charset="0"/>
                <a:ea typeface="Calibri" panose="020F0502020204030204" pitchFamily="34" charset="0"/>
                <a:cs typeface="Arial" panose="020B0604020202020204" pitchFamily="34" charset="0"/>
              </a:rPr>
              <a:t>, </a:t>
            </a:r>
            <a:r>
              <a:rPr lang="en-US" sz="1100" i="1" kern="100" dirty="0">
                <a:effectLst/>
                <a:latin typeface="Arial" panose="020B0604020202020204" pitchFamily="34" charset="0"/>
                <a:ea typeface="Calibri" panose="020F0502020204030204" pitchFamily="34" charset="0"/>
                <a:cs typeface="Arial" panose="020B0604020202020204" pitchFamily="34" charset="0"/>
              </a:rPr>
              <a:t>Outlook</a:t>
            </a:r>
            <a:r>
              <a:rPr lang="en-GB" sz="1100" i="1" kern="100" dirty="0">
                <a:latin typeface="Arial" panose="020B0604020202020204" pitchFamily="34" charset="0"/>
                <a:ea typeface="Calibri" panose="020F0502020204030204" pitchFamily="34" charset="0"/>
                <a:cs typeface="Arial" panose="020B0604020202020204" pitchFamily="34" charset="0"/>
              </a:rPr>
              <a:t>, </a:t>
            </a:r>
            <a:r>
              <a:rPr lang="en-US" sz="1100" i="1" kern="100" dirty="0">
                <a:effectLst/>
                <a:latin typeface="Arial" panose="020B0604020202020204" pitchFamily="34" charset="0"/>
                <a:ea typeface="Calibri" panose="020F0502020204030204" pitchFamily="34" charset="0"/>
                <a:cs typeface="Arial" panose="020B0604020202020204" pitchFamily="34" charset="0"/>
              </a:rPr>
              <a:t>PowerPoint, Word</a:t>
            </a:r>
            <a:r>
              <a:rPr lang="en-GB" sz="1100" i="1" kern="100" dirty="0">
                <a:latin typeface="Arial" panose="020B0604020202020204" pitchFamily="34" charset="0"/>
                <a:ea typeface="Calibri" panose="020F0502020204030204" pitchFamily="34" charset="0"/>
                <a:cs typeface="Arial" panose="020B0604020202020204" pitchFamily="34" charset="0"/>
              </a:rPr>
              <a:t>, </a:t>
            </a:r>
            <a:r>
              <a:rPr lang="en-US" sz="1100" i="1" kern="100" dirty="0">
                <a:effectLst/>
                <a:latin typeface="Arial" panose="020B0604020202020204" pitchFamily="34" charset="0"/>
                <a:ea typeface="Calibri" panose="020F0502020204030204" pitchFamily="34" charset="0"/>
                <a:cs typeface="Arial" panose="020B0604020202020204" pitchFamily="34" charset="0"/>
              </a:rPr>
              <a:t>Teams</a:t>
            </a:r>
            <a:endParaRPr lang="en-GB" sz="1100" i="1"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GB" sz="1100" b="1" i="1" dirty="0">
                <a:effectLst/>
                <a:latin typeface="Arial" panose="020B0604020202020204" pitchFamily="34" charset="0"/>
                <a:ea typeface="Calibri" panose="020F0502020204030204" pitchFamily="34" charset="0"/>
                <a:cs typeface="Arial" panose="020B0604020202020204" pitchFamily="34" charset="0"/>
              </a:rPr>
              <a:t>*Basic digital </a:t>
            </a:r>
            <a:r>
              <a:rPr lang="en-GB" sz="1100" i="1" dirty="0">
                <a:effectLst/>
                <a:latin typeface="Arial" panose="020B0604020202020204" pitchFamily="34" charset="0"/>
                <a:ea typeface="Calibri" panose="020F0502020204030204" pitchFamily="34" charset="0"/>
                <a:cs typeface="Arial" panose="020B0604020202020204" pitchFamily="34" charset="0"/>
              </a:rPr>
              <a:t>is defined as: search online, access a bank account, sending/receiving emails. </a:t>
            </a:r>
          </a:p>
          <a:p>
            <a:pPr>
              <a:lnSpc>
                <a:spcPct val="107000"/>
              </a:lnSpc>
              <a:spcAft>
                <a:spcPts val="800"/>
              </a:spcAft>
            </a:pPr>
            <a:r>
              <a:rPr lang="en-GB" sz="1100" b="1" i="1" dirty="0">
                <a:effectLst/>
                <a:latin typeface="Arial" panose="020B0604020202020204" pitchFamily="34" charset="0"/>
                <a:ea typeface="Calibri" panose="020F0502020204030204" pitchFamily="34" charset="0"/>
                <a:cs typeface="Arial" panose="020B0604020202020204" pitchFamily="34" charset="0"/>
              </a:rPr>
              <a:t>*Spoken English </a:t>
            </a:r>
            <a:r>
              <a:rPr lang="en-GB" sz="1100" i="1" dirty="0">
                <a:effectLst/>
                <a:latin typeface="Arial" panose="020B0604020202020204" pitchFamily="34" charset="0"/>
                <a:ea typeface="Calibri" panose="020F0502020204030204" pitchFamily="34" charset="0"/>
                <a:cs typeface="Arial" panose="020B0604020202020204" pitchFamily="34" charset="0"/>
              </a:rPr>
              <a:t>includes ESOL</a:t>
            </a:r>
          </a:p>
        </p:txBody>
      </p:sp>
      <p:sp>
        <p:nvSpPr>
          <p:cNvPr id="10" name="Title 1"/>
          <p:cNvSpPr txBox="1">
            <a:spLocks/>
          </p:cNvSpPr>
          <p:nvPr/>
        </p:nvSpPr>
        <p:spPr>
          <a:xfrm>
            <a:off x="-36512" y="145045"/>
            <a:ext cx="9143999" cy="67861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t>Employability Skills</a:t>
            </a:r>
          </a:p>
        </p:txBody>
      </p:sp>
      <p:sp>
        <p:nvSpPr>
          <p:cNvPr id="11" name="Rectangle 10"/>
          <p:cNvSpPr/>
          <p:nvPr/>
        </p:nvSpPr>
        <p:spPr>
          <a:xfrm>
            <a:off x="485269" y="1022283"/>
            <a:ext cx="8377819" cy="694819"/>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459603" y="1003946"/>
            <a:ext cx="8377819" cy="307777"/>
          </a:xfrm>
          <a:prstGeom prst="rect">
            <a:avLst/>
          </a:prstGeom>
          <a:noFill/>
        </p:spPr>
        <p:txBody>
          <a:bodyPr wrap="square" rtlCol="0">
            <a:spAutoFit/>
          </a:bodyPr>
          <a:lstStyle/>
          <a:p>
            <a:pPr algn="ctr"/>
            <a:r>
              <a:rPr lang="en-GB" sz="1400" b="1" dirty="0"/>
              <a:t>Basic Skills</a:t>
            </a:r>
          </a:p>
        </p:txBody>
      </p:sp>
      <p:sp>
        <p:nvSpPr>
          <p:cNvPr id="13" name="TextBox 12"/>
          <p:cNvSpPr txBox="1"/>
          <p:nvPr/>
        </p:nvSpPr>
        <p:spPr>
          <a:xfrm>
            <a:off x="2339752" y="1304153"/>
            <a:ext cx="5328592" cy="738664"/>
          </a:xfrm>
          <a:prstGeom prst="rect">
            <a:avLst/>
          </a:prstGeom>
          <a:noFill/>
        </p:spPr>
        <p:txBody>
          <a:bodyPr wrap="square" numCol="4" rtlCol="0">
            <a:spAutoFit/>
          </a:bodyPr>
          <a:lstStyle/>
          <a:p>
            <a:r>
              <a:rPr lang="en-GB" sz="1400" dirty="0"/>
              <a:t>Literacy </a:t>
            </a:r>
          </a:p>
          <a:p>
            <a:endParaRPr lang="en-GB" sz="1400" dirty="0"/>
          </a:p>
          <a:p>
            <a:endParaRPr lang="en-GB" sz="1400" dirty="0"/>
          </a:p>
          <a:p>
            <a:r>
              <a:rPr lang="en-GB" sz="1400" dirty="0"/>
              <a:t>Numeracy </a:t>
            </a:r>
          </a:p>
          <a:p>
            <a:endParaRPr lang="en-GB" sz="1400" dirty="0"/>
          </a:p>
          <a:p>
            <a:endParaRPr lang="en-GB" sz="1400" dirty="0"/>
          </a:p>
          <a:p>
            <a:r>
              <a:rPr lang="en-GB" sz="1400" dirty="0"/>
              <a:t>Spoken English </a:t>
            </a:r>
          </a:p>
          <a:p>
            <a:endParaRPr lang="en-GB" sz="1400" dirty="0"/>
          </a:p>
          <a:p>
            <a:endParaRPr lang="en-GB" sz="1400" dirty="0"/>
          </a:p>
          <a:p>
            <a:r>
              <a:rPr lang="en-GB" sz="1400" dirty="0"/>
              <a:t>Basic Digital </a:t>
            </a:r>
          </a:p>
        </p:txBody>
      </p:sp>
      <p:sp>
        <p:nvSpPr>
          <p:cNvPr id="14" name="Rectangle 13"/>
          <p:cNvSpPr/>
          <p:nvPr/>
        </p:nvSpPr>
        <p:spPr>
          <a:xfrm>
            <a:off x="466735" y="1790049"/>
            <a:ext cx="8396353" cy="1059547"/>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396418" y="1790331"/>
            <a:ext cx="8377819" cy="307777"/>
          </a:xfrm>
          <a:prstGeom prst="rect">
            <a:avLst/>
          </a:prstGeom>
          <a:noFill/>
        </p:spPr>
        <p:txBody>
          <a:bodyPr wrap="square" rtlCol="0">
            <a:spAutoFit/>
          </a:bodyPr>
          <a:lstStyle/>
          <a:p>
            <a:pPr algn="ctr"/>
            <a:r>
              <a:rPr lang="en-GB" sz="1400" b="1" dirty="0"/>
              <a:t>Core Transferable Skills </a:t>
            </a:r>
          </a:p>
        </p:txBody>
      </p:sp>
      <p:sp>
        <p:nvSpPr>
          <p:cNvPr id="16" name="TextBox 15"/>
          <p:cNvSpPr txBox="1"/>
          <p:nvPr/>
        </p:nvSpPr>
        <p:spPr>
          <a:xfrm>
            <a:off x="350268" y="1899354"/>
            <a:ext cx="8526682" cy="1384995"/>
          </a:xfrm>
          <a:prstGeom prst="rect">
            <a:avLst/>
          </a:prstGeom>
          <a:noFill/>
        </p:spPr>
        <p:txBody>
          <a:bodyPr wrap="square" numCol="3" rtlCol="0">
            <a:spAutoFit/>
          </a:bodyPr>
          <a:lstStyle/>
          <a:p>
            <a:pPr marL="0" lvl="1" algn="ctr">
              <a:defRPr/>
            </a:pPr>
            <a:r>
              <a:rPr lang="en-GB" sz="1400" kern="0" dirty="0">
                <a:solidFill>
                  <a:prstClr val="black"/>
                </a:solidFill>
                <a:cs typeface="Arial" panose="020B0604020202020204" pitchFamily="34" charset="0"/>
              </a:rPr>
              <a:t>Communication</a:t>
            </a:r>
          </a:p>
          <a:p>
            <a:pPr marL="0" lvl="1" algn="ctr">
              <a:defRPr/>
            </a:pPr>
            <a:r>
              <a:rPr lang="en-GB" sz="1400" kern="0" dirty="0">
                <a:solidFill>
                  <a:prstClr val="black"/>
                </a:solidFill>
                <a:cs typeface="Arial" panose="020B0604020202020204" pitchFamily="34" charset="0"/>
              </a:rPr>
              <a:t>Organisation </a:t>
            </a:r>
          </a:p>
          <a:p>
            <a:pPr marL="0" lvl="1" algn="ctr">
              <a:defRPr/>
            </a:pPr>
            <a:r>
              <a:rPr lang="en-GB" sz="1400" kern="0" dirty="0">
                <a:solidFill>
                  <a:prstClr val="black"/>
                </a:solidFill>
                <a:cs typeface="Arial" panose="020B0604020202020204" pitchFamily="34" charset="0"/>
              </a:rPr>
              <a:t>Digital literacy</a:t>
            </a:r>
          </a:p>
          <a:p>
            <a:pPr marL="0" lvl="1" algn="ctr">
              <a:defRPr/>
            </a:pPr>
            <a:r>
              <a:rPr lang="en-GB" sz="1400" kern="0" dirty="0">
                <a:cs typeface="Arial" panose="020B0604020202020204" pitchFamily="34" charset="0"/>
              </a:rPr>
              <a:t>Planning</a:t>
            </a:r>
          </a:p>
          <a:p>
            <a:pPr marL="0" lvl="1" algn="ctr">
              <a:defRPr/>
            </a:pPr>
            <a:endParaRPr lang="en-GB" sz="1400" kern="0" dirty="0">
              <a:solidFill>
                <a:prstClr val="black"/>
              </a:solidFill>
              <a:cs typeface="Arial" panose="020B0604020202020204" pitchFamily="34" charset="0"/>
            </a:endParaRPr>
          </a:p>
          <a:p>
            <a:pPr marL="0" lvl="1" algn="ctr">
              <a:defRPr/>
            </a:pPr>
            <a:endParaRPr lang="en-GB" sz="1400" kern="0" dirty="0">
              <a:solidFill>
                <a:prstClr val="black"/>
              </a:solidFill>
              <a:cs typeface="Arial" panose="020B0604020202020204" pitchFamily="34" charset="0"/>
            </a:endParaRPr>
          </a:p>
          <a:p>
            <a:pPr marL="0" lvl="1" algn="ctr">
              <a:defRPr/>
            </a:pPr>
            <a:endParaRPr lang="en-GB" sz="1400" kern="0" dirty="0">
              <a:solidFill>
                <a:prstClr val="black"/>
              </a:solidFill>
              <a:cs typeface="Arial" panose="020B0604020202020204" pitchFamily="34" charset="0"/>
            </a:endParaRPr>
          </a:p>
          <a:p>
            <a:pPr marL="0" lvl="1" algn="ctr">
              <a:defRPr/>
            </a:pPr>
            <a:r>
              <a:rPr lang="en-GB" sz="1400" kern="0" dirty="0">
                <a:solidFill>
                  <a:prstClr val="black"/>
                </a:solidFill>
                <a:cs typeface="Arial" panose="020B0604020202020204" pitchFamily="34" charset="0"/>
              </a:rPr>
              <a:t>Problem solving</a:t>
            </a:r>
          </a:p>
          <a:p>
            <a:pPr marL="0" lvl="1" algn="ctr">
              <a:defRPr/>
            </a:pPr>
            <a:r>
              <a:rPr lang="en-GB" sz="1400" kern="0" dirty="0">
                <a:solidFill>
                  <a:prstClr val="black"/>
                </a:solidFill>
                <a:cs typeface="Arial" panose="020B0604020202020204" pitchFamily="34" charset="0"/>
              </a:rPr>
              <a:t>Creativity/Innovation</a:t>
            </a:r>
            <a:endParaRPr lang="en-GB" sz="1400" kern="0" dirty="0">
              <a:solidFill>
                <a:prstClr val="black"/>
              </a:solidFill>
            </a:endParaRPr>
          </a:p>
          <a:p>
            <a:pPr marL="0" lvl="1" algn="ctr">
              <a:defRPr/>
            </a:pPr>
            <a:r>
              <a:rPr lang="en-GB" sz="1400" kern="0" dirty="0">
                <a:solidFill>
                  <a:prstClr val="black"/>
                </a:solidFill>
                <a:cs typeface="Arial" panose="020B0604020202020204" pitchFamily="34" charset="0"/>
              </a:rPr>
              <a:t>Leadership</a:t>
            </a:r>
          </a:p>
          <a:p>
            <a:pPr marL="0" lvl="1" algn="ctr">
              <a:defRPr/>
            </a:pPr>
            <a:endParaRPr lang="en-GB" sz="1400" kern="0" dirty="0">
              <a:solidFill>
                <a:prstClr val="black"/>
              </a:solidFill>
              <a:cs typeface="Arial" panose="020B0604020202020204" pitchFamily="34" charset="0"/>
            </a:endParaRPr>
          </a:p>
          <a:p>
            <a:pPr marL="0" lvl="1" algn="ctr">
              <a:defRPr/>
            </a:pPr>
            <a:endParaRPr lang="en-GB" sz="1400" kern="0" dirty="0">
              <a:solidFill>
                <a:prstClr val="black"/>
              </a:solidFill>
              <a:cs typeface="Arial" panose="020B0604020202020204" pitchFamily="34" charset="0"/>
            </a:endParaRPr>
          </a:p>
          <a:p>
            <a:pPr marL="0" lvl="1" algn="ctr">
              <a:defRPr/>
            </a:pPr>
            <a:r>
              <a:rPr lang="en-GB" sz="1400" kern="0" dirty="0">
                <a:solidFill>
                  <a:prstClr val="black"/>
                </a:solidFill>
                <a:cs typeface="Arial" panose="020B0604020202020204" pitchFamily="34" charset="0"/>
              </a:rPr>
              <a:t>Time management</a:t>
            </a:r>
          </a:p>
          <a:p>
            <a:pPr marL="0" lvl="1" algn="ctr">
              <a:defRPr/>
            </a:pPr>
            <a:r>
              <a:rPr lang="en-GB" sz="1400" kern="0" dirty="0">
                <a:solidFill>
                  <a:prstClr val="black"/>
                </a:solidFill>
                <a:cs typeface="Arial" panose="020B0604020202020204" pitchFamily="34" charset="0"/>
              </a:rPr>
              <a:t>Analytical</a:t>
            </a:r>
          </a:p>
          <a:p>
            <a:pPr marL="0" lvl="1" algn="ctr">
              <a:defRPr/>
            </a:pPr>
            <a:r>
              <a:rPr lang="en-GB" sz="1400" kern="0" dirty="0">
                <a:solidFill>
                  <a:prstClr val="black"/>
                </a:solidFill>
                <a:cs typeface="Arial" panose="020B0604020202020204" pitchFamily="34" charset="0"/>
              </a:rPr>
              <a:t>Teamwork/Collaboration</a:t>
            </a:r>
          </a:p>
          <a:p>
            <a:pPr marL="0" lvl="1" algn="ctr">
              <a:defRPr/>
            </a:pPr>
            <a:r>
              <a:rPr lang="en-GB" sz="1400" kern="0" dirty="0">
                <a:solidFill>
                  <a:prstClr val="black"/>
                </a:solidFill>
                <a:cs typeface="Arial" panose="020B0604020202020204" pitchFamily="34" charset="0"/>
              </a:rPr>
              <a:t>Resilience</a:t>
            </a:r>
          </a:p>
        </p:txBody>
      </p:sp>
      <p:sp>
        <p:nvSpPr>
          <p:cNvPr id="17" name="Rectangle 16"/>
          <p:cNvSpPr/>
          <p:nvPr/>
        </p:nvSpPr>
        <p:spPr>
          <a:xfrm>
            <a:off x="466735" y="2924943"/>
            <a:ext cx="8410215" cy="1331015"/>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466735" y="3077446"/>
            <a:ext cx="8526682" cy="1384995"/>
          </a:xfrm>
          <a:prstGeom prst="rect">
            <a:avLst/>
          </a:prstGeom>
          <a:noFill/>
        </p:spPr>
        <p:txBody>
          <a:bodyPr wrap="square" numCol="3" rtlCol="0">
            <a:spAutoFit/>
          </a:bodyPr>
          <a:lstStyle/>
          <a:p>
            <a:pPr algn="ctr">
              <a:defRPr/>
            </a:pPr>
            <a:r>
              <a:rPr lang="en-GB" sz="1400" kern="0" dirty="0">
                <a:solidFill>
                  <a:prstClr val="black"/>
                </a:solidFill>
                <a:cs typeface="Arial" panose="020B0604020202020204" pitchFamily="34" charset="0"/>
              </a:rPr>
              <a:t>Detail orientated</a:t>
            </a:r>
          </a:p>
          <a:p>
            <a:pPr algn="ctr">
              <a:defRPr/>
            </a:pPr>
            <a:r>
              <a:rPr lang="en-GB" sz="1400" kern="0" dirty="0">
                <a:solidFill>
                  <a:prstClr val="black"/>
                </a:solidFill>
                <a:cs typeface="Arial" panose="020B0604020202020204" pitchFamily="34" charset="0"/>
              </a:rPr>
              <a:t>Work </a:t>
            </a:r>
            <a:r>
              <a:rPr lang="en-GB" sz="1400" kern="0" dirty="0">
                <a:cs typeface="Arial" panose="020B0604020202020204" pitchFamily="34" charset="0"/>
              </a:rPr>
              <a:t>ethic </a:t>
            </a:r>
          </a:p>
          <a:p>
            <a:pPr algn="ctr">
              <a:defRPr/>
            </a:pPr>
            <a:r>
              <a:rPr lang="en-GB" sz="1400" kern="0" dirty="0">
                <a:solidFill>
                  <a:prstClr val="black"/>
                </a:solidFill>
                <a:cs typeface="Arial" panose="020B0604020202020204" pitchFamily="34" charset="0"/>
              </a:rPr>
              <a:t>Willingness to learn</a:t>
            </a:r>
          </a:p>
          <a:p>
            <a:pPr algn="ctr">
              <a:defRPr/>
            </a:pPr>
            <a:r>
              <a:rPr lang="en-GB" sz="1400" kern="0" dirty="0">
                <a:solidFill>
                  <a:prstClr val="black"/>
                </a:solidFill>
                <a:cs typeface="Arial" panose="020B0604020202020204" pitchFamily="34" charset="0"/>
              </a:rPr>
              <a:t>Enthusiasm   </a:t>
            </a:r>
          </a:p>
          <a:p>
            <a:pPr algn="ctr">
              <a:defRPr/>
            </a:pPr>
            <a:r>
              <a:rPr lang="en-GB" sz="1400" kern="0" dirty="0">
                <a:cs typeface="Arial" panose="020B0604020202020204" pitchFamily="34" charset="0"/>
              </a:rPr>
              <a:t>Self-motivation</a:t>
            </a:r>
          </a:p>
          <a:p>
            <a:pPr algn="ctr">
              <a:defRPr/>
            </a:pPr>
            <a:endParaRPr lang="en-GB" sz="1400" kern="0" dirty="0">
              <a:cs typeface="Arial" panose="020B0604020202020204" pitchFamily="34" charset="0"/>
            </a:endParaRPr>
          </a:p>
          <a:p>
            <a:pPr algn="ctr">
              <a:defRPr/>
            </a:pPr>
            <a:endParaRPr lang="en-GB" sz="1400" kern="0" dirty="0">
              <a:cs typeface="Arial" panose="020B0604020202020204" pitchFamily="34" charset="0"/>
            </a:endParaRPr>
          </a:p>
          <a:p>
            <a:pPr algn="ctr">
              <a:defRPr/>
            </a:pPr>
            <a:r>
              <a:rPr lang="en-GB" sz="1400" kern="0" dirty="0">
                <a:cs typeface="Arial" panose="020B0604020202020204" pitchFamily="34" charset="0"/>
              </a:rPr>
              <a:t>Independent working</a:t>
            </a:r>
          </a:p>
          <a:p>
            <a:pPr algn="ctr">
              <a:defRPr/>
            </a:pPr>
            <a:r>
              <a:rPr lang="en-GB" sz="1400" kern="0" dirty="0">
                <a:cs typeface="Arial" panose="020B0604020202020204" pitchFamily="34" charset="0"/>
              </a:rPr>
              <a:t>Flexibility</a:t>
            </a:r>
          </a:p>
          <a:p>
            <a:pPr algn="ctr">
              <a:defRPr/>
            </a:pPr>
            <a:r>
              <a:rPr lang="en-GB" sz="1400" kern="0" dirty="0">
                <a:cs typeface="Arial" panose="020B0604020202020204" pitchFamily="34" charset="0"/>
              </a:rPr>
              <a:t>Adaptability </a:t>
            </a:r>
            <a:endParaRPr lang="en-GB" sz="1400" kern="0" dirty="0">
              <a:solidFill>
                <a:prstClr val="black"/>
              </a:solidFill>
            </a:endParaRPr>
          </a:p>
          <a:p>
            <a:pPr algn="ctr">
              <a:defRPr/>
            </a:pPr>
            <a:r>
              <a:rPr lang="en-GB" sz="1400" kern="0" dirty="0">
                <a:solidFill>
                  <a:prstClr val="black"/>
                </a:solidFill>
                <a:cs typeface="Arial" panose="020B0604020202020204" pitchFamily="34" charset="0"/>
              </a:rPr>
              <a:t>Honesty</a:t>
            </a:r>
          </a:p>
          <a:p>
            <a:pPr algn="ctr">
              <a:defRPr/>
            </a:pPr>
            <a:endParaRPr lang="en-GB" sz="1400" kern="0" dirty="0">
              <a:solidFill>
                <a:prstClr val="black"/>
              </a:solidFill>
              <a:cs typeface="Arial" panose="020B0604020202020204" pitchFamily="34" charset="0"/>
            </a:endParaRPr>
          </a:p>
          <a:p>
            <a:pPr algn="ctr">
              <a:defRPr/>
            </a:pPr>
            <a:r>
              <a:rPr lang="en-GB" sz="1400" kern="0" dirty="0">
                <a:solidFill>
                  <a:prstClr val="black"/>
                </a:solidFill>
                <a:cs typeface="Arial" panose="020B0604020202020204" pitchFamily="34" charset="0"/>
              </a:rPr>
              <a:t>Reliability</a:t>
            </a:r>
          </a:p>
          <a:p>
            <a:pPr algn="ctr">
              <a:defRPr/>
            </a:pPr>
            <a:r>
              <a:rPr lang="en-GB" sz="1400" kern="0" dirty="0">
                <a:solidFill>
                  <a:prstClr val="black"/>
                </a:solidFill>
                <a:cs typeface="Arial" panose="020B0604020202020204" pitchFamily="34" charset="0"/>
              </a:rPr>
              <a:t>Politeness</a:t>
            </a:r>
          </a:p>
          <a:p>
            <a:pPr algn="ctr">
              <a:defRPr/>
            </a:pPr>
            <a:r>
              <a:rPr lang="en-GB" sz="1400" kern="0" dirty="0">
                <a:solidFill>
                  <a:prstClr val="black"/>
                </a:solidFill>
                <a:cs typeface="Arial" panose="020B0604020202020204" pitchFamily="34" charset="0"/>
              </a:rPr>
              <a:t>Humility</a:t>
            </a:r>
          </a:p>
          <a:p>
            <a:pPr algn="ctr">
              <a:defRPr/>
            </a:pPr>
            <a:r>
              <a:rPr lang="en-GB" sz="1400" kern="0" dirty="0">
                <a:solidFill>
                  <a:prstClr val="black"/>
                </a:solidFill>
                <a:cs typeface="Arial" panose="020B0604020202020204" pitchFamily="34" charset="0"/>
              </a:rPr>
              <a:t>Empathy</a:t>
            </a:r>
          </a:p>
          <a:p>
            <a:pPr algn="ctr">
              <a:defRPr/>
            </a:pPr>
            <a:r>
              <a:rPr lang="en-GB" sz="1400" kern="0" dirty="0">
                <a:cs typeface="Arial" panose="020B0604020202020204" pitchFamily="34" charset="0"/>
              </a:rPr>
              <a:t>Curiosity</a:t>
            </a:r>
            <a:r>
              <a:rPr lang="en-GB" sz="1400" kern="0" dirty="0">
                <a:solidFill>
                  <a:prstClr val="black"/>
                </a:solidFill>
                <a:cs typeface="Arial" panose="020B0604020202020204" pitchFamily="34" charset="0"/>
              </a:rPr>
              <a:t> </a:t>
            </a:r>
          </a:p>
        </p:txBody>
      </p:sp>
      <p:sp>
        <p:nvSpPr>
          <p:cNvPr id="19" name="TextBox 18"/>
          <p:cNvSpPr txBox="1"/>
          <p:nvPr/>
        </p:nvSpPr>
        <p:spPr>
          <a:xfrm>
            <a:off x="466735" y="3001542"/>
            <a:ext cx="8377819" cy="307777"/>
          </a:xfrm>
          <a:prstGeom prst="rect">
            <a:avLst/>
          </a:prstGeom>
          <a:noFill/>
        </p:spPr>
        <p:txBody>
          <a:bodyPr wrap="square" rtlCol="0">
            <a:spAutoFit/>
          </a:bodyPr>
          <a:lstStyle/>
          <a:p>
            <a:pPr algn="ctr"/>
            <a:r>
              <a:rPr lang="en-GB" sz="1400" b="1" dirty="0"/>
              <a:t>Attitudes &amp; Behaviours </a:t>
            </a:r>
          </a:p>
        </p:txBody>
      </p:sp>
      <p:sp>
        <p:nvSpPr>
          <p:cNvPr id="20" name="Rectangle 19"/>
          <p:cNvSpPr/>
          <p:nvPr/>
        </p:nvSpPr>
        <p:spPr>
          <a:xfrm>
            <a:off x="485269" y="4343971"/>
            <a:ext cx="8391681" cy="1090079"/>
          </a:xfrm>
          <a:prstGeom prst="rect">
            <a:avLst/>
          </a:prstGeom>
          <a:solidFill>
            <a:schemeClr val="accent3">
              <a:lumMod val="20000"/>
              <a:lumOff val="8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492555" y="4384456"/>
            <a:ext cx="8377819" cy="307777"/>
          </a:xfrm>
          <a:prstGeom prst="rect">
            <a:avLst/>
          </a:prstGeom>
          <a:noFill/>
        </p:spPr>
        <p:txBody>
          <a:bodyPr wrap="square" rtlCol="0">
            <a:spAutoFit/>
          </a:bodyPr>
          <a:lstStyle/>
          <a:p>
            <a:pPr algn="ctr"/>
            <a:r>
              <a:rPr lang="en-GB" sz="1400" b="1" dirty="0"/>
              <a:t>Technical/Vocational Skills </a:t>
            </a:r>
          </a:p>
        </p:txBody>
      </p:sp>
      <p:sp>
        <p:nvSpPr>
          <p:cNvPr id="22" name="TextBox 21"/>
          <p:cNvSpPr txBox="1"/>
          <p:nvPr/>
        </p:nvSpPr>
        <p:spPr>
          <a:xfrm>
            <a:off x="459603" y="4275047"/>
            <a:ext cx="8526682" cy="1169551"/>
          </a:xfrm>
          <a:prstGeom prst="rect">
            <a:avLst/>
          </a:prstGeom>
          <a:noFill/>
        </p:spPr>
        <p:txBody>
          <a:bodyPr wrap="square" numCol="3" rtlCol="0">
            <a:spAutoFit/>
          </a:bodyPr>
          <a:lstStyle/>
          <a:p>
            <a:pPr algn="ctr">
              <a:defRPr/>
            </a:pPr>
            <a:endParaRPr lang="en-GB" sz="1400" kern="0" dirty="0">
              <a:solidFill>
                <a:prstClr val="black"/>
              </a:solidFill>
              <a:cs typeface="Arial" panose="020B0604020202020204" pitchFamily="34" charset="0"/>
            </a:endParaRPr>
          </a:p>
          <a:p>
            <a:pPr algn="ctr">
              <a:defRPr/>
            </a:pPr>
            <a:r>
              <a:rPr lang="en-GB" sz="1400" kern="0" dirty="0">
                <a:solidFill>
                  <a:prstClr val="black"/>
                </a:solidFill>
                <a:cs typeface="Arial" panose="020B0604020202020204" pitchFamily="34" charset="0"/>
              </a:rPr>
              <a:t>Job specific </a:t>
            </a:r>
          </a:p>
          <a:p>
            <a:pPr algn="ctr">
              <a:defRPr/>
            </a:pPr>
            <a:r>
              <a:rPr lang="en-GB" sz="1400" kern="0" dirty="0">
                <a:solidFill>
                  <a:prstClr val="black"/>
                </a:solidFill>
                <a:cs typeface="Arial" panose="020B0604020202020204" pitchFamily="34" charset="0"/>
              </a:rPr>
              <a:t>Operations </a:t>
            </a:r>
          </a:p>
          <a:p>
            <a:pPr algn="ctr">
              <a:defRPr/>
            </a:pPr>
            <a:r>
              <a:rPr lang="en-GB" sz="1400" kern="0" dirty="0">
                <a:solidFill>
                  <a:prstClr val="black"/>
                </a:solidFill>
                <a:cs typeface="Arial" panose="020B0604020202020204" pitchFamily="34" charset="0"/>
              </a:rPr>
              <a:t>Customer service</a:t>
            </a:r>
          </a:p>
          <a:p>
            <a:pPr algn="ctr">
              <a:defRPr/>
            </a:pPr>
            <a:r>
              <a:rPr lang="en-GB" sz="1400" kern="0" dirty="0">
                <a:solidFill>
                  <a:prstClr val="black"/>
                </a:solidFill>
                <a:cs typeface="Arial" panose="020B0604020202020204" pitchFamily="34" charset="0"/>
              </a:rPr>
              <a:t>Sales</a:t>
            </a:r>
          </a:p>
          <a:p>
            <a:pPr algn="ctr">
              <a:defRPr/>
            </a:pPr>
            <a:endParaRPr lang="en-GB" sz="1400" kern="0" dirty="0">
              <a:solidFill>
                <a:prstClr val="black"/>
              </a:solidFill>
              <a:cs typeface="Arial" panose="020B0604020202020204" pitchFamily="34" charset="0"/>
            </a:endParaRPr>
          </a:p>
          <a:p>
            <a:pPr algn="ctr">
              <a:defRPr/>
            </a:pPr>
            <a:endParaRPr lang="en-GB" sz="1400" kern="0" dirty="0">
              <a:solidFill>
                <a:prstClr val="black"/>
              </a:solidFill>
              <a:cs typeface="Arial" panose="020B0604020202020204" pitchFamily="34" charset="0"/>
            </a:endParaRPr>
          </a:p>
          <a:p>
            <a:pPr algn="ctr">
              <a:defRPr/>
            </a:pPr>
            <a:r>
              <a:rPr lang="en-GB" sz="1400" kern="0" dirty="0">
                <a:solidFill>
                  <a:prstClr val="black"/>
                </a:solidFill>
                <a:cs typeface="Arial" panose="020B0604020202020204" pitchFamily="34" charset="0"/>
              </a:rPr>
              <a:t>Management</a:t>
            </a:r>
          </a:p>
          <a:p>
            <a:pPr algn="ctr">
              <a:defRPr/>
            </a:pPr>
            <a:r>
              <a:rPr lang="en-GB" sz="1400" kern="0" dirty="0">
                <a:solidFill>
                  <a:prstClr val="black"/>
                </a:solidFill>
                <a:cs typeface="Arial" panose="020B0604020202020204" pitchFamily="34" charset="0"/>
              </a:rPr>
              <a:t>Specialist digital skills</a:t>
            </a:r>
          </a:p>
          <a:p>
            <a:pPr algn="ctr">
              <a:defRPr/>
            </a:pPr>
            <a:r>
              <a:rPr lang="en-GB" sz="1400" kern="0" dirty="0">
                <a:solidFill>
                  <a:prstClr val="black"/>
                </a:solidFill>
                <a:cs typeface="Arial" panose="020B0604020202020204" pitchFamily="34" charset="0"/>
              </a:rPr>
              <a:t>Commercial acumen</a:t>
            </a:r>
          </a:p>
          <a:p>
            <a:pPr algn="ctr">
              <a:defRPr/>
            </a:pPr>
            <a:endParaRPr lang="en-GB" sz="1400" kern="0" dirty="0">
              <a:solidFill>
                <a:prstClr val="black"/>
              </a:solidFill>
              <a:cs typeface="Arial" panose="020B0604020202020204" pitchFamily="34" charset="0"/>
            </a:endParaRPr>
          </a:p>
          <a:p>
            <a:pPr algn="ctr">
              <a:defRPr/>
            </a:pPr>
            <a:endParaRPr lang="en-GB" sz="1400" kern="0" dirty="0">
              <a:solidFill>
                <a:prstClr val="black"/>
              </a:solidFill>
              <a:cs typeface="Arial" panose="020B0604020202020204" pitchFamily="34" charset="0"/>
            </a:endParaRPr>
          </a:p>
          <a:p>
            <a:pPr algn="ctr">
              <a:defRPr/>
            </a:pPr>
            <a:r>
              <a:rPr lang="en-GB" sz="1400" kern="0" dirty="0">
                <a:solidFill>
                  <a:prstClr val="black"/>
                </a:solidFill>
                <a:cs typeface="Arial" panose="020B0604020202020204" pitchFamily="34" charset="0"/>
              </a:rPr>
              <a:t>Financial awareness</a:t>
            </a:r>
          </a:p>
          <a:p>
            <a:pPr algn="ctr">
              <a:defRPr/>
            </a:pPr>
            <a:r>
              <a:rPr lang="en-GB" sz="1400" kern="0" dirty="0">
                <a:solidFill>
                  <a:prstClr val="black"/>
                </a:solidFill>
                <a:cs typeface="Arial" panose="020B0604020202020204" pitchFamily="34" charset="0"/>
              </a:rPr>
              <a:t>Working with hands</a:t>
            </a:r>
          </a:p>
          <a:p>
            <a:pPr algn="ctr">
              <a:defRPr/>
            </a:pPr>
            <a:r>
              <a:rPr lang="en-GB" sz="1400" kern="0" dirty="0">
                <a:solidFill>
                  <a:prstClr val="black"/>
                </a:solidFill>
                <a:cs typeface="Arial" panose="020B0604020202020204" pitchFamily="34" charset="0"/>
              </a:rPr>
              <a:t>Driving</a:t>
            </a:r>
          </a:p>
        </p:txBody>
      </p:sp>
      <p:sp>
        <p:nvSpPr>
          <p:cNvPr id="2" name="Rectangle 1"/>
          <p:cNvSpPr/>
          <p:nvPr/>
        </p:nvSpPr>
        <p:spPr>
          <a:xfrm>
            <a:off x="485268" y="5529918"/>
            <a:ext cx="8391681" cy="419361"/>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459603" y="5579947"/>
            <a:ext cx="8417346" cy="369332"/>
          </a:xfrm>
          <a:prstGeom prst="rect">
            <a:avLst/>
          </a:prstGeom>
          <a:noFill/>
        </p:spPr>
        <p:txBody>
          <a:bodyPr wrap="square" rtlCol="0">
            <a:spAutoFit/>
          </a:bodyPr>
          <a:lstStyle/>
          <a:p>
            <a:pPr algn="ctr"/>
            <a:r>
              <a:rPr lang="en-GB" b="1" dirty="0"/>
              <a:t>Qualifications and Certification</a:t>
            </a:r>
          </a:p>
        </p:txBody>
      </p:sp>
    </p:spTree>
    <p:extLst>
      <p:ext uri="{BB962C8B-B14F-4D97-AF65-F5344CB8AC3E}">
        <p14:creationId xmlns:p14="http://schemas.microsoft.com/office/powerpoint/2010/main" val="273755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B-FP02\ShareF\Superduey\Users\EDCS\Ecdev\ECDEVUNT\EMarcham\Admin\Beds Borough General\Council%20Landscape%20Colou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80510" y="0"/>
            <a:ext cx="2101715" cy="723584"/>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txBox="1">
            <a:spLocks/>
          </p:cNvSpPr>
          <p:nvPr/>
        </p:nvSpPr>
        <p:spPr>
          <a:xfrm>
            <a:off x="940223" y="541227"/>
            <a:ext cx="7263553" cy="11430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600" b="1" dirty="0"/>
              <a:t>Bedford Borough’s Economy: </a:t>
            </a:r>
          </a:p>
          <a:p>
            <a:r>
              <a:rPr lang="en-GB" sz="2600" b="1" i="1" dirty="0"/>
              <a:t>Key Investments and Developments </a:t>
            </a:r>
            <a:endParaRPr lang="en-GB" sz="2600" b="1" i="1" dirty="0">
              <a:solidFill>
                <a:schemeClr val="accent1">
                  <a:lumMod val="75000"/>
                </a:schemeClr>
              </a:solidFill>
            </a:endParaRPr>
          </a:p>
        </p:txBody>
      </p:sp>
      <p:sp>
        <p:nvSpPr>
          <p:cNvPr id="2" name="TextBox 1">
            <a:extLst>
              <a:ext uri="{FF2B5EF4-FFF2-40B4-BE49-F238E27FC236}">
                <a16:creationId xmlns:a16="http://schemas.microsoft.com/office/drawing/2014/main" id="{AC09A119-9D68-2AE1-C197-F27E51D0C0DF}"/>
              </a:ext>
            </a:extLst>
          </p:cNvPr>
          <p:cNvSpPr txBox="1"/>
          <p:nvPr/>
        </p:nvSpPr>
        <p:spPr>
          <a:xfrm>
            <a:off x="940223" y="1933575"/>
            <a:ext cx="7736232" cy="4278094"/>
          </a:xfrm>
          <a:prstGeom prst="rect">
            <a:avLst/>
          </a:prstGeom>
          <a:noFill/>
        </p:spPr>
        <p:txBody>
          <a:bodyPr wrap="square" rtlCol="0">
            <a:spAutoFit/>
          </a:bodyPr>
          <a:lstStyle/>
          <a:p>
            <a:r>
              <a:rPr lang="en-GB" sz="1600" b="1" dirty="0"/>
              <a:t>Two New Town Centre Businesses</a:t>
            </a:r>
            <a:endParaRPr lang="en-GB" sz="1600" dirty="0"/>
          </a:p>
          <a:p>
            <a:r>
              <a:rPr lang="en-GB" sz="1600" dirty="0"/>
              <a:t> </a:t>
            </a:r>
          </a:p>
          <a:p>
            <a:r>
              <a:rPr lang="en-GB" sz="1600" dirty="0"/>
              <a:t>Heavenly Desserts, opposite the John Howard statue, is a national brand which opened its doors in 2008 and ‘has led the way in dessert dining’. The new business now has more than 50 branches in the UK with the aim of delivering memorable dessert experiences. It’s also proud to have become recognised as the UK’s fastest-growing dessert brand through its signature creations, such as the revolutionary </a:t>
            </a:r>
            <a:r>
              <a:rPr lang="en-GB" sz="1600" dirty="0" err="1"/>
              <a:t>Croffle</a:t>
            </a:r>
            <a:r>
              <a:rPr lang="en-GB" sz="1600" dirty="0"/>
              <a:t>, to being crowned ‘Best Dessert Restaurant’ by Deliveroo.</a:t>
            </a:r>
          </a:p>
          <a:p>
            <a:r>
              <a:rPr lang="en-GB" sz="1600" dirty="0"/>
              <a:t> </a:t>
            </a:r>
          </a:p>
          <a:p>
            <a:r>
              <a:rPr lang="en-GB" sz="1600" dirty="0"/>
              <a:t>Furniture Outlet signed a five-year lease on the 26,000 sqft ground floor on the former Wilko store site in the High Street. A small section of the shop front has been retained (circa 500 </a:t>
            </a:r>
            <a:r>
              <a:rPr lang="en-GB" sz="1600" dirty="0" err="1"/>
              <a:t>sq</a:t>
            </a:r>
            <a:r>
              <a:rPr lang="en-GB" sz="1600" dirty="0"/>
              <a:t> ft) and, once planning has been granted another retail unit will be available to let.</a:t>
            </a:r>
          </a:p>
          <a:p>
            <a:r>
              <a:rPr lang="en-GB" sz="1600" dirty="0"/>
              <a:t> </a:t>
            </a:r>
          </a:p>
          <a:p>
            <a:r>
              <a:rPr lang="en-GB" sz="1600" dirty="0"/>
              <a:t>The two upper floors of the three-storey building – vacant since the collapse of the budget homeware chain in 2023 – are expected to be redeveloped for residential use.</a:t>
            </a:r>
          </a:p>
          <a:p>
            <a:r>
              <a:rPr lang="en-GB" sz="1600" dirty="0"/>
              <a:t> </a:t>
            </a:r>
          </a:p>
          <a:p>
            <a:endParaRPr lang="en-GB" sz="1600" dirty="0"/>
          </a:p>
        </p:txBody>
      </p:sp>
    </p:spTree>
    <p:extLst>
      <p:ext uri="{BB962C8B-B14F-4D97-AF65-F5344CB8AC3E}">
        <p14:creationId xmlns:p14="http://schemas.microsoft.com/office/powerpoint/2010/main" val="2102885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userSelected"/>
</file>

<file path=customXml/itemProps1.xml><?xml version="1.0" encoding="utf-8"?>
<ds:datastoreItem xmlns:ds="http://schemas.openxmlformats.org/officeDocument/2006/customXml" ds:itemID="{8226B71E-E345-4F1C-A25F-11E164111091}">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Facet</Template>
  <TotalTime>10359</TotalTime>
  <Words>1208</Words>
  <Application>Microsoft Office PowerPoint</Application>
  <PresentationFormat>On-screen Show (4:3)</PresentationFormat>
  <Paragraphs>186</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Bedford Borough’s Labour Market:  Q1 2025/26  </vt:lpstr>
      <vt:lpstr>Bedford Borough’s Economy: Key Statistics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Bedford Borough’s Economy:  Conclusion </vt:lpstr>
      <vt:lpstr>PowerPoint Presentation</vt:lpstr>
      <vt:lpstr>PowerPoint Presentation</vt:lpstr>
    </vt:vector>
  </TitlesOfParts>
  <Company>Bedford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Bedford’s Labour Market</dc:title>
  <dc:creator>Eleanor Marcham</dc:creator>
  <cp:lastModifiedBy>Joanne Ripley</cp:lastModifiedBy>
  <cp:revision>583</cp:revision>
  <cp:lastPrinted>2019-07-17T11:48:37Z</cp:lastPrinted>
  <dcterms:created xsi:type="dcterms:W3CDTF">2018-01-17T08:59:23Z</dcterms:created>
  <dcterms:modified xsi:type="dcterms:W3CDTF">2026-03-26T13:28:57Z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ff401a95-ccf9-42ec-9cb9-7a7426c21e7f</vt:lpwstr>
  </property>
  <property fmtid="{D5CDD505-2E9C-101B-9397-08002B2CF9AE}" pid="3" name="bjDocumentSecurityLabel">
    <vt:lpwstr>No Marking</vt:lpwstr>
  </property>
  <property fmtid="{D5CDD505-2E9C-101B-9397-08002B2CF9AE}" pid="4" name="bjSaver">
    <vt:lpwstr>OPKMPFmdawdH2qGPOcBTOpsaN9wXWjap</vt:lpwstr>
  </property>
</Properties>
</file>